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Roboto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f34cbdc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f34cbdc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f34cbdcd6_0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f34cbdcd6_0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Broomfield Vaping Policy Development Timeline</a:t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6858000" y="2295575"/>
            <a:ext cx="2286000" cy="2847950"/>
            <a:chOff x="0" y="2295575"/>
            <a:chExt cx="2286000" cy="2847950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0" y="2295575"/>
              <a:ext cx="2286000" cy="2847950"/>
              <a:chOff x="0" y="2295575"/>
              <a:chExt cx="2286000" cy="2847950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0" y="2823925"/>
                <a:ext cx="2286000" cy="2319600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0" y="2295575"/>
                <a:ext cx="2286000" cy="53700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" name="Google Shape;59;p13"/>
            <p:cNvSpPr txBox="1"/>
            <p:nvPr/>
          </p:nvSpPr>
          <p:spPr>
            <a:xfrm>
              <a:off x="216304" y="2441100"/>
              <a:ext cx="12708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Spring  2019</a:t>
              </a:r>
              <a:endParaRPr sz="10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216300" y="3050050"/>
              <a:ext cx="18534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Community education</a:t>
              </a:r>
              <a:endParaRPr sz="1200" b="1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216300" y="3724900"/>
              <a:ext cx="1853400" cy="109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BPHE presents to school staff and PTOs on problem of youth vaping including potential policy solutions.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Attend community events with vaping educational info.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4572000" y="2295575"/>
            <a:ext cx="2286000" cy="2847950"/>
            <a:chOff x="0" y="2295575"/>
            <a:chExt cx="2286000" cy="2847950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0" y="2295575"/>
              <a:ext cx="2286000" cy="2847950"/>
              <a:chOff x="0" y="2295575"/>
              <a:chExt cx="2286000" cy="2847950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0" y="2823925"/>
                <a:ext cx="2286000" cy="2319600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0" y="2295575"/>
                <a:ext cx="2286000" cy="53700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" name="Google Shape;66;p13"/>
            <p:cNvSpPr txBox="1"/>
            <p:nvPr/>
          </p:nvSpPr>
          <p:spPr>
            <a:xfrm>
              <a:off x="216306" y="2441100"/>
              <a:ext cx="14799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Feb - March 2019</a:t>
              </a:r>
              <a:endParaRPr sz="10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216300" y="3050050"/>
              <a:ext cx="18534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Presentations to CTC Coalition and HHS Advisory Cmte</a:t>
              </a:r>
              <a:endParaRPr sz="1200" b="1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216300" y="3896950"/>
              <a:ext cx="1853400" cy="9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BPHE tobacco staff present to CTC coalition and HHS Advisory Committee on vaping.  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HHS Adv Cmte recommends BOH Study Session 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22860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dot"/>
              <a:round/>
              <a:headEnd type="none" w="sm" len="sm"/>
              <a:tailEnd type="none" w="sm" len="sm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2286000" y="2295575"/>
            <a:ext cx="2286000" cy="2847950"/>
            <a:chOff x="0" y="2295575"/>
            <a:chExt cx="2286000" cy="2847950"/>
          </a:xfrm>
        </p:grpSpPr>
        <p:grpSp>
          <p:nvGrpSpPr>
            <p:cNvPr id="71" name="Google Shape;71;p13"/>
            <p:cNvGrpSpPr/>
            <p:nvPr/>
          </p:nvGrpSpPr>
          <p:grpSpPr>
            <a:xfrm>
              <a:off x="0" y="2295575"/>
              <a:ext cx="2286000" cy="2847950"/>
              <a:chOff x="0" y="2295575"/>
              <a:chExt cx="2286000" cy="284795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0" y="2823925"/>
                <a:ext cx="2286000" cy="2319600"/>
              </a:xfrm>
              <a:prstGeom prst="rect">
                <a:avLst/>
              </a:prstGeom>
              <a:solidFill>
                <a:srgbClr val="1B78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0" y="2295575"/>
                <a:ext cx="2286000" cy="53700"/>
              </a:xfrm>
              <a:prstGeom prst="rect">
                <a:avLst/>
              </a:prstGeom>
              <a:solidFill>
                <a:srgbClr val="1B78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4" name="Google Shape;74;p13"/>
            <p:cNvSpPr txBox="1"/>
            <p:nvPr/>
          </p:nvSpPr>
          <p:spPr>
            <a:xfrm>
              <a:off x="216291" y="2441107"/>
              <a:ext cx="8712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Jan 2019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216300" y="3050050"/>
              <a:ext cx="18534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RMC Train the Trainer on Vaping </a:t>
              </a:r>
              <a:endParaRPr sz="1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216300" y="3896950"/>
              <a:ext cx="1853400" cy="9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Broomfield staff and community members become trained in how to educate our community about vaping “How to Talk with Young People About Vaping”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77" name="Google Shape;77;p13"/>
            <p:cNvCxnSpPr/>
            <p:nvPr/>
          </p:nvCxnSpPr>
          <p:spPr>
            <a:xfrm>
              <a:off x="22860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83E3D9"/>
              </a:solidFill>
              <a:prstDash val="dot"/>
              <a:round/>
              <a:headEnd type="none" w="sm" len="sm"/>
              <a:tailEnd type="none" w="sm" len="sm"/>
            </a:ln>
          </p:spPr>
        </p:cxnSp>
      </p:grpSp>
      <p:grpSp>
        <p:nvGrpSpPr>
          <p:cNvPr id="78" name="Google Shape;78;p13"/>
          <p:cNvGrpSpPr/>
          <p:nvPr/>
        </p:nvGrpSpPr>
        <p:grpSpPr>
          <a:xfrm>
            <a:off x="0" y="2295575"/>
            <a:ext cx="2286000" cy="2847950"/>
            <a:chOff x="0" y="2295575"/>
            <a:chExt cx="2286000" cy="2847950"/>
          </a:xfrm>
        </p:grpSpPr>
        <p:grpSp>
          <p:nvGrpSpPr>
            <p:cNvPr id="79" name="Google Shape;79;p13"/>
            <p:cNvGrpSpPr/>
            <p:nvPr/>
          </p:nvGrpSpPr>
          <p:grpSpPr>
            <a:xfrm>
              <a:off x="0" y="2295575"/>
              <a:ext cx="2286000" cy="2847950"/>
              <a:chOff x="0" y="2295575"/>
              <a:chExt cx="2286000" cy="284795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0" y="2823925"/>
                <a:ext cx="2286000" cy="2319600"/>
              </a:xfrm>
              <a:prstGeom prst="rect">
                <a:avLst/>
              </a:prstGeom>
              <a:solidFill>
                <a:srgbClr val="1B78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0" y="2295575"/>
                <a:ext cx="2286000" cy="53700"/>
              </a:xfrm>
              <a:prstGeom prst="rect">
                <a:avLst/>
              </a:prstGeom>
              <a:solidFill>
                <a:srgbClr val="1B78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82;p13"/>
            <p:cNvSpPr txBox="1"/>
            <p:nvPr/>
          </p:nvSpPr>
          <p:spPr>
            <a:xfrm>
              <a:off x="216300" y="2441100"/>
              <a:ext cx="12339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Fall/Winter 2018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216300" y="3896950"/>
              <a:ext cx="1853400" cy="9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Key findings - high teen vaping rates; Broomfield among highest in state and nation.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84" name="Google Shape;84;p13"/>
            <p:cNvCxnSpPr/>
            <p:nvPr/>
          </p:nvCxnSpPr>
          <p:spPr>
            <a:xfrm>
              <a:off x="22860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83E3D9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85" name="Google Shape;85;p13"/>
            <p:cNvSpPr txBox="1"/>
            <p:nvPr/>
          </p:nvSpPr>
          <p:spPr>
            <a:xfrm>
              <a:off x="216300" y="3050050"/>
              <a:ext cx="18534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Tobacco Assessment</a:t>
              </a:r>
              <a:endParaRPr sz="1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Broomfield Vaping Policy Development Timeline (Cont’d)</a:t>
            </a:r>
            <a:endParaRPr/>
          </a:p>
        </p:txBody>
      </p:sp>
      <p:grpSp>
        <p:nvGrpSpPr>
          <p:cNvPr id="91" name="Google Shape;91;p14"/>
          <p:cNvGrpSpPr/>
          <p:nvPr/>
        </p:nvGrpSpPr>
        <p:grpSpPr>
          <a:xfrm>
            <a:off x="6858000" y="2295575"/>
            <a:ext cx="2286000" cy="2847950"/>
            <a:chOff x="0" y="2295575"/>
            <a:chExt cx="2286000" cy="2847950"/>
          </a:xfrm>
        </p:grpSpPr>
        <p:grpSp>
          <p:nvGrpSpPr>
            <p:cNvPr id="92" name="Google Shape;92;p14"/>
            <p:cNvGrpSpPr/>
            <p:nvPr/>
          </p:nvGrpSpPr>
          <p:grpSpPr>
            <a:xfrm>
              <a:off x="0" y="2295575"/>
              <a:ext cx="2286000" cy="2847950"/>
              <a:chOff x="0" y="2295575"/>
              <a:chExt cx="2286000" cy="2847950"/>
            </a:xfrm>
          </p:grpSpPr>
          <p:sp>
            <p:nvSpPr>
              <p:cNvPr id="93" name="Google Shape;93;p14"/>
              <p:cNvSpPr/>
              <p:nvPr/>
            </p:nvSpPr>
            <p:spPr>
              <a:xfrm>
                <a:off x="0" y="2823925"/>
                <a:ext cx="2286000" cy="2319600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14"/>
              <p:cNvSpPr/>
              <p:nvPr/>
            </p:nvSpPr>
            <p:spPr>
              <a:xfrm>
                <a:off x="0" y="2295575"/>
                <a:ext cx="2286000" cy="53700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5" name="Google Shape;95;p14"/>
            <p:cNvSpPr txBox="1"/>
            <p:nvPr/>
          </p:nvSpPr>
          <p:spPr>
            <a:xfrm>
              <a:off x="216299" y="2441100"/>
              <a:ext cx="15288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Sept - Oct  2019</a:t>
              </a:r>
              <a:endParaRPr sz="10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6" name="Google Shape;96;p14"/>
            <p:cNvSpPr txBox="1"/>
            <p:nvPr/>
          </p:nvSpPr>
          <p:spPr>
            <a:xfrm>
              <a:off x="216300" y="3050050"/>
              <a:ext cx="18534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1st and 2nd Readings</a:t>
              </a:r>
              <a:endParaRPr sz="1200" b="1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7" name="Google Shape;97;p14"/>
            <p:cNvSpPr txBox="1"/>
            <p:nvPr/>
          </p:nvSpPr>
          <p:spPr>
            <a:xfrm>
              <a:off x="216300" y="3724900"/>
              <a:ext cx="1853400" cy="109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Council votes to approve both ordinances covering 3 policies: TRL, T21, Smoke-free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Discussed flavor bans and military exemptions from T21, but not moved forward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8" name="Google Shape;98;p14"/>
          <p:cNvGrpSpPr/>
          <p:nvPr/>
        </p:nvGrpSpPr>
        <p:grpSpPr>
          <a:xfrm>
            <a:off x="4572000" y="2295575"/>
            <a:ext cx="2286000" cy="2847950"/>
            <a:chOff x="0" y="2295575"/>
            <a:chExt cx="2286000" cy="2847950"/>
          </a:xfrm>
        </p:grpSpPr>
        <p:grpSp>
          <p:nvGrpSpPr>
            <p:cNvPr id="99" name="Google Shape;99;p14"/>
            <p:cNvGrpSpPr/>
            <p:nvPr/>
          </p:nvGrpSpPr>
          <p:grpSpPr>
            <a:xfrm>
              <a:off x="0" y="2295575"/>
              <a:ext cx="2286000" cy="2847950"/>
              <a:chOff x="0" y="2295575"/>
              <a:chExt cx="2286000" cy="2847950"/>
            </a:xfrm>
          </p:grpSpPr>
          <p:sp>
            <p:nvSpPr>
              <p:cNvPr id="100" name="Google Shape;100;p14"/>
              <p:cNvSpPr/>
              <p:nvPr/>
            </p:nvSpPr>
            <p:spPr>
              <a:xfrm>
                <a:off x="0" y="2823925"/>
                <a:ext cx="2286000" cy="2319600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4"/>
              <p:cNvSpPr/>
              <p:nvPr/>
            </p:nvSpPr>
            <p:spPr>
              <a:xfrm>
                <a:off x="0" y="2295575"/>
                <a:ext cx="2286000" cy="53700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2" name="Google Shape;102;p14"/>
            <p:cNvSpPr txBox="1"/>
            <p:nvPr/>
          </p:nvSpPr>
          <p:spPr>
            <a:xfrm>
              <a:off x="216306" y="2441100"/>
              <a:ext cx="14799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Aug 2019</a:t>
              </a:r>
              <a:endParaRPr sz="10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216300" y="3050050"/>
              <a:ext cx="18534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Board of Health Study Session #2</a:t>
              </a:r>
              <a:endParaRPr sz="1200" b="1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216300" y="3627125"/>
              <a:ext cx="1853400" cy="12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BPHE present on 4 policies: 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1) TRL 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2) T21 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3) Regulating price 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4) Smoke-free expansions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Requests ordinances on TRL/T21 and Smoke-free expansions</a:t>
              </a:r>
              <a:endParaRPr sz="9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05" name="Google Shape;105;p14"/>
            <p:cNvCxnSpPr/>
            <p:nvPr/>
          </p:nvCxnSpPr>
          <p:spPr>
            <a:xfrm>
              <a:off x="22860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dot"/>
              <a:round/>
              <a:headEnd type="none" w="sm" len="sm"/>
              <a:tailEnd type="none" w="sm" len="sm"/>
            </a:ln>
          </p:spPr>
        </p:cxnSp>
      </p:grpSp>
      <p:grpSp>
        <p:nvGrpSpPr>
          <p:cNvPr id="106" name="Google Shape;106;p14"/>
          <p:cNvGrpSpPr/>
          <p:nvPr/>
        </p:nvGrpSpPr>
        <p:grpSpPr>
          <a:xfrm>
            <a:off x="2286000" y="2295575"/>
            <a:ext cx="2286000" cy="2847950"/>
            <a:chOff x="0" y="2295575"/>
            <a:chExt cx="2286000" cy="2847950"/>
          </a:xfrm>
        </p:grpSpPr>
        <p:grpSp>
          <p:nvGrpSpPr>
            <p:cNvPr id="107" name="Google Shape;107;p14"/>
            <p:cNvGrpSpPr/>
            <p:nvPr/>
          </p:nvGrpSpPr>
          <p:grpSpPr>
            <a:xfrm>
              <a:off x="0" y="2295575"/>
              <a:ext cx="2286000" cy="2847950"/>
              <a:chOff x="0" y="2295575"/>
              <a:chExt cx="2286000" cy="2847950"/>
            </a:xfrm>
          </p:grpSpPr>
          <p:sp>
            <p:nvSpPr>
              <p:cNvPr id="108" name="Google Shape;108;p14"/>
              <p:cNvSpPr/>
              <p:nvPr/>
            </p:nvSpPr>
            <p:spPr>
              <a:xfrm>
                <a:off x="0" y="2823925"/>
                <a:ext cx="2286000" cy="2319600"/>
              </a:xfrm>
              <a:prstGeom prst="rect">
                <a:avLst/>
              </a:prstGeom>
              <a:solidFill>
                <a:srgbClr val="1B78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14"/>
              <p:cNvSpPr/>
              <p:nvPr/>
            </p:nvSpPr>
            <p:spPr>
              <a:xfrm>
                <a:off x="0" y="2295575"/>
                <a:ext cx="2286000" cy="53700"/>
              </a:xfrm>
              <a:prstGeom prst="rect">
                <a:avLst/>
              </a:prstGeom>
              <a:solidFill>
                <a:srgbClr val="1B78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" name="Google Shape;110;p14"/>
            <p:cNvSpPr txBox="1"/>
            <p:nvPr/>
          </p:nvSpPr>
          <p:spPr>
            <a:xfrm>
              <a:off x="216302" y="2441100"/>
              <a:ext cx="11109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Summer 2019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1" name="Google Shape;111;p14"/>
            <p:cNvSpPr txBox="1"/>
            <p:nvPr/>
          </p:nvSpPr>
          <p:spPr>
            <a:xfrm>
              <a:off x="216300" y="3050050"/>
              <a:ext cx="18534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CTC summer youth internship: vaping and public health policy</a:t>
              </a:r>
              <a:endParaRPr sz="1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216300" y="3896950"/>
              <a:ext cx="1853400" cy="9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Broomfield CTC and Tobacco staff collaborate on hosting a youth internship - educating youth on public health policy and using vaping as an example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13" name="Google Shape;113;p14"/>
            <p:cNvCxnSpPr/>
            <p:nvPr/>
          </p:nvCxnSpPr>
          <p:spPr>
            <a:xfrm>
              <a:off x="22860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83E3D9"/>
              </a:solidFill>
              <a:prstDash val="dot"/>
              <a:round/>
              <a:headEnd type="none" w="sm" len="sm"/>
              <a:tailEnd type="none" w="sm" len="sm"/>
            </a:ln>
          </p:spPr>
        </p:cxnSp>
      </p:grpSp>
      <p:grpSp>
        <p:nvGrpSpPr>
          <p:cNvPr id="114" name="Google Shape;114;p14"/>
          <p:cNvGrpSpPr/>
          <p:nvPr/>
        </p:nvGrpSpPr>
        <p:grpSpPr>
          <a:xfrm>
            <a:off x="0" y="2295575"/>
            <a:ext cx="2286000" cy="2847950"/>
            <a:chOff x="0" y="2295575"/>
            <a:chExt cx="2286000" cy="2847950"/>
          </a:xfrm>
        </p:grpSpPr>
        <p:grpSp>
          <p:nvGrpSpPr>
            <p:cNvPr id="115" name="Google Shape;115;p14"/>
            <p:cNvGrpSpPr/>
            <p:nvPr/>
          </p:nvGrpSpPr>
          <p:grpSpPr>
            <a:xfrm>
              <a:off x="0" y="2295575"/>
              <a:ext cx="2286000" cy="2847950"/>
              <a:chOff x="0" y="2295575"/>
              <a:chExt cx="2286000" cy="2847950"/>
            </a:xfrm>
          </p:grpSpPr>
          <p:sp>
            <p:nvSpPr>
              <p:cNvPr id="116" name="Google Shape;116;p14"/>
              <p:cNvSpPr/>
              <p:nvPr/>
            </p:nvSpPr>
            <p:spPr>
              <a:xfrm>
                <a:off x="0" y="2823925"/>
                <a:ext cx="2286000" cy="2319600"/>
              </a:xfrm>
              <a:prstGeom prst="rect">
                <a:avLst/>
              </a:prstGeom>
              <a:solidFill>
                <a:srgbClr val="1B78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14"/>
              <p:cNvSpPr/>
              <p:nvPr/>
            </p:nvSpPr>
            <p:spPr>
              <a:xfrm>
                <a:off x="0" y="2295575"/>
                <a:ext cx="2286000" cy="53700"/>
              </a:xfrm>
              <a:prstGeom prst="rect">
                <a:avLst/>
              </a:prstGeom>
              <a:solidFill>
                <a:srgbClr val="1B78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8" name="Google Shape;118;p14"/>
            <p:cNvSpPr txBox="1"/>
            <p:nvPr/>
          </p:nvSpPr>
          <p:spPr>
            <a:xfrm>
              <a:off x="216300" y="2441100"/>
              <a:ext cx="12339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April 2019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9" name="Google Shape;119;p14"/>
            <p:cNvSpPr txBox="1"/>
            <p:nvPr/>
          </p:nvSpPr>
          <p:spPr>
            <a:xfrm>
              <a:off x="216300" y="3686325"/>
              <a:ext cx="1853400" cy="120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BPHE presents to BOH on problem of youth vaping and suggests policies as potential solutions (smoke-free, TRL, T21, price, flavor bans)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BOH requests a second study session to discuss the policies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20" name="Google Shape;120;p14"/>
            <p:cNvCxnSpPr/>
            <p:nvPr/>
          </p:nvCxnSpPr>
          <p:spPr>
            <a:xfrm>
              <a:off x="22860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83E3D9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21" name="Google Shape;121;p14"/>
            <p:cNvSpPr txBox="1"/>
            <p:nvPr/>
          </p:nvSpPr>
          <p:spPr>
            <a:xfrm>
              <a:off x="216300" y="3050050"/>
              <a:ext cx="18534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Board of Health Study Session #1</a:t>
              </a:r>
              <a:endParaRPr sz="1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On-screen Show (16:9)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Roboto</vt:lpstr>
      <vt:lpstr>Simple Light</vt:lpstr>
      <vt:lpstr>Broomfield Vaping Policy Development Timeline</vt:lpstr>
      <vt:lpstr>Broomfield Vaping Policy Development Timeline (Cont’d)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Broomfield Vaping Policy Development Timeline</dc:title>
  <dc:creator>Metzinger, Jenna</dc:creator>
  <cp:lastModifiedBy>Metzinger, Jenna</cp:lastModifiedBy>
  <cp:revision>1</cp:revision>
  <dcterms:modified xsi:type="dcterms:W3CDTF">2020-03-03T21:13:24Z</dcterms:modified>
</cp:coreProperties>
</file>