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63" r:id="rId3"/>
    <p:sldId id="259" r:id="rId4"/>
    <p:sldId id="261" r:id="rId5"/>
    <p:sldId id="262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Alcorn" initials="LA" lastIdx="1" clrIdx="0">
    <p:extLst>
      <p:ext uri="{19B8F6BF-5375-455C-9EA6-DF929625EA0E}">
        <p15:presenceInfo xmlns:p15="http://schemas.microsoft.com/office/powerpoint/2012/main" userId="S::lisa@se2communications.com::6cedbc17-8150-414a-9cc8-29f8cc1804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C31"/>
    <a:srgbClr val="91D6E6"/>
    <a:srgbClr val="A2CE62"/>
    <a:srgbClr val="F2724D"/>
    <a:srgbClr val="EAE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6374" autoAdjust="0"/>
  </p:normalViewPr>
  <p:slideViewPr>
    <p:cSldViewPr snapToGrid="0" snapToObjects="1">
      <p:cViewPr varScale="1">
        <p:scale>
          <a:sx n="79" d="100"/>
          <a:sy n="79" d="100"/>
        </p:scale>
        <p:origin x="2874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EA8-92FE-DE49-B847-7B9D3D4CC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65A8B-3A53-E846-96B2-86E1F3312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0C734-5FDB-0B41-8140-B4B2FE35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0797-99F0-1444-91E1-56DE0353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572F9-34E6-AA4E-933B-01A62EE4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980C-CCFE-6B46-911A-4EC546AF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0E99D-A60E-D048-BE29-15AFA57D9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826FD-1BD3-B548-8A80-46F99D13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C033F-AC3A-234D-AD0D-39CD6BB6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48FE5-901F-3940-81F0-56A24C98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F2198-BC84-7745-B02F-AD4A3D371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C19F1-FD06-F047-92C5-AEE85AEA3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F22F3-4425-9A42-BD9B-3536632A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85771-5672-2D4B-A597-2AB73C3E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753CF-1DFA-A447-8593-C795B706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7CF6-636B-E640-B5F7-9A551D7C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CB56-3C1D-1445-AD4C-60ECC4BE1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1BCC5-9675-1B47-933D-3D04A1EC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6722A-E60F-C846-8B29-0C08B23F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14A83-7EC2-154F-A1E4-939AD6BA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65BD-6DA9-2E4B-945F-FBC9F9B3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CAD37-A069-EE47-A4AD-4BC6C9683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8D222-D82C-5C4E-80AF-A189CA73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3AAA2-B544-6248-854A-7FA1CE07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BB4C9-C7C3-1C4A-9E35-CAB8B794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70B8-CBE5-5D4A-B36D-651964B9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B073B-9DB4-134D-9CBF-C9B4D5032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6571C-6AC2-814E-AB02-D5C695173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D98B3-D278-1041-BCA4-A81CFDD9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B8BA5-3B63-4D4A-8F56-98C3EAA2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831BF-2F2E-C443-A8F6-93559E9C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03DD8-7579-0B41-8FD7-F93B44A1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4FFFF-D5ED-E340-99D6-FDA8439A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ED234-DC51-C14D-A3F7-5734D0087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16116-E966-994C-AAD9-259D23C42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95225-B6CB-6345-9EE9-57360E389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419BF-1388-9F4E-9BA6-7E8F4FAE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896BD-7248-AD46-BBDA-2D497C30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C4C3F-CFAB-FA40-89C0-8F487C2B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B46E-DD5A-DC4A-9910-6C397CE1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19F0B-BD76-5444-A530-C2FEB70A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0C5B-5DDB-D64B-BC27-C71B736A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7D60A-070D-714B-A1DA-F42AD2E9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6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3EEF1-6687-8041-8874-1A35A034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926C0-D766-4247-B872-CBA616E9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5E0E8-B401-4044-906E-0D5A37DE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3D4D-42F9-2049-9404-A37A613F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B2B32-F1FF-464F-BB22-A1EBAA79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22831-0647-1047-AE77-FF2E58C0C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695A0-50DE-C44C-B220-C38D9799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509F9-A3FA-5243-8D2D-6F8F5AB5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58A34-5DDD-8D4E-923A-D26C266A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5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F049-6DE8-6B44-A854-539A14BA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167B4-A030-6C4B-BD47-A5274F969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75478-F4AA-6744-9AEF-B7D1E0D6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0A627-D463-6848-9D54-4BC79BD1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3A01D7F0-C337-FB4D-B771-48C62C99BEDB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F8EEE-E1BC-0846-94CB-96849ADB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A576A-8BC0-4C44-A83F-1230FC46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358A582-DED9-D447-8F34-C070F9C8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BB409-B818-164B-8E0B-3D891A1886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0.png"/><Relationship Id="rId7" Type="http://schemas.openxmlformats.org/officeDocument/2006/relationships/image" Target="../media/image1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19.png"/><Relationship Id="rId4" Type="http://schemas.openxmlformats.org/officeDocument/2006/relationships/image" Target="../media/image51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706A52-4595-41FA-8D5D-CF0F30DCA49E}"/>
              </a:ext>
            </a:extLst>
          </p:cNvPr>
          <p:cNvSpPr txBox="1"/>
          <p:nvPr/>
        </p:nvSpPr>
        <p:spPr>
          <a:xfrm>
            <a:off x="520418" y="587375"/>
            <a:ext cx="6731564" cy="584775"/>
          </a:xfrm>
          <a:prstGeom prst="rect">
            <a:avLst/>
          </a:prstGeom>
          <a:solidFill>
            <a:srgbClr val="91D6E6"/>
          </a:solidFill>
        </p:spPr>
        <p:txBody>
          <a:bodyPr wrap="square" rtlCol="0">
            <a:spAutoFit/>
          </a:bodyPr>
          <a:lstStyle/>
          <a:p>
            <a:r>
              <a:rPr lang="en-US" sz="3200" b="1" kern="9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CUSTOMIZABLE 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4E580-AA17-441C-AB4C-1A2077507188}"/>
              </a:ext>
            </a:extLst>
          </p:cNvPr>
          <p:cNvSpPr txBox="1"/>
          <p:nvPr/>
        </p:nvSpPr>
        <p:spPr>
          <a:xfrm>
            <a:off x="519241" y="1312574"/>
            <a:ext cx="451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900" spc="100" dirty="0">
                <a:solidFill>
                  <a:srgbClr val="91D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THIS TOOL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958BCC-5A85-4E0F-ACCF-CBF7745FA7D4}"/>
              </a:ext>
            </a:extLst>
          </p:cNvPr>
          <p:cNvGrpSpPr/>
          <p:nvPr/>
        </p:nvGrpSpPr>
        <p:grpSpPr>
          <a:xfrm>
            <a:off x="519241" y="2235904"/>
            <a:ext cx="6731564" cy="1434075"/>
            <a:chOff x="519241" y="2235904"/>
            <a:chExt cx="6731564" cy="14340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A331FF-5521-4956-A650-56C5A8E037C3}"/>
                </a:ext>
              </a:extLst>
            </p:cNvPr>
            <p:cNvSpPr txBox="1"/>
            <p:nvPr/>
          </p:nvSpPr>
          <p:spPr>
            <a:xfrm>
              <a:off x="519241" y="2235904"/>
              <a:ext cx="6731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Step 1: Identify the audience and the theme/focus for the infographic or fact sheet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4BFF4E-CF7D-45A8-B340-65527D742A40}"/>
                </a:ext>
              </a:extLst>
            </p:cNvPr>
            <p:cNvSpPr txBox="1"/>
            <p:nvPr/>
          </p:nvSpPr>
          <p:spPr>
            <a:xfrm>
              <a:off x="519241" y="2838982"/>
              <a:ext cx="6422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You may be most interested in sharing data collected about youth access or smoke-free places with your city council. Gather the most pertinent data and findings to educate your audience and communicate the issue. Be mindful of how much data you’re putting on a page; more is not always better.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5CE978-A5E6-409C-9C06-454F10ADF41D}"/>
              </a:ext>
            </a:extLst>
          </p:cNvPr>
          <p:cNvGrpSpPr/>
          <p:nvPr/>
        </p:nvGrpSpPr>
        <p:grpSpPr>
          <a:xfrm>
            <a:off x="520418" y="3991355"/>
            <a:ext cx="6731564" cy="1038985"/>
            <a:chOff x="519241" y="3299658"/>
            <a:chExt cx="6731564" cy="10389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70E3E2-B5A8-43FA-A253-435F1A180053}"/>
                </a:ext>
              </a:extLst>
            </p:cNvPr>
            <p:cNvSpPr txBox="1"/>
            <p:nvPr/>
          </p:nvSpPr>
          <p:spPr>
            <a:xfrm>
              <a:off x="519241" y="3299658"/>
              <a:ext cx="6731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Step 2: Consider how you can visualize the information using the icons and elements in this document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8DDDFB-F33C-488E-A885-0E787035D7E9}"/>
                </a:ext>
              </a:extLst>
            </p:cNvPr>
            <p:cNvSpPr txBox="1"/>
            <p:nvPr/>
          </p:nvSpPr>
          <p:spPr>
            <a:xfrm>
              <a:off x="519241" y="3876978"/>
              <a:ext cx="6422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How can you utilize the icons, graphical elements, graphs, etc. to illustrate the information?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43604A-8654-40A5-8697-482FA95C876B}"/>
              </a:ext>
            </a:extLst>
          </p:cNvPr>
          <p:cNvGrpSpPr/>
          <p:nvPr/>
        </p:nvGrpSpPr>
        <p:grpSpPr>
          <a:xfrm>
            <a:off x="520418" y="5351716"/>
            <a:ext cx="6731564" cy="1151726"/>
            <a:chOff x="519241" y="4465805"/>
            <a:chExt cx="6731564" cy="11517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8933-348C-4FFE-9F83-EB18AF5685F2}"/>
                </a:ext>
              </a:extLst>
            </p:cNvPr>
            <p:cNvSpPr txBox="1"/>
            <p:nvPr/>
          </p:nvSpPr>
          <p:spPr>
            <a:xfrm>
              <a:off x="519241" y="4465805"/>
              <a:ext cx="6731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Step 3: Design your infographic or fact sheet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23B5A4-4ECD-49F7-BE08-7D8FC9D6766E}"/>
                </a:ext>
              </a:extLst>
            </p:cNvPr>
            <p:cNvSpPr txBox="1"/>
            <p:nvPr/>
          </p:nvSpPr>
          <p:spPr>
            <a:xfrm>
              <a:off x="519241" y="4786534"/>
              <a:ext cx="6422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Use the blank slide (slide 2) as your template and copy &amp; paste the elements from slides 3 through 5 to build your fact sheet. Be sure to keep some “white space” between the different elements so the information is easy to read and comprehend.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0661E5-DB0A-473F-A360-1B39E3B6F4D8}"/>
              </a:ext>
            </a:extLst>
          </p:cNvPr>
          <p:cNvGrpSpPr/>
          <p:nvPr/>
        </p:nvGrpSpPr>
        <p:grpSpPr>
          <a:xfrm>
            <a:off x="519241" y="6824818"/>
            <a:ext cx="6731564" cy="967060"/>
            <a:chOff x="519241" y="4465805"/>
            <a:chExt cx="6731564" cy="9670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C5B475-A024-45C3-99AF-FA66819023EE}"/>
                </a:ext>
              </a:extLst>
            </p:cNvPr>
            <p:cNvSpPr txBox="1"/>
            <p:nvPr/>
          </p:nvSpPr>
          <p:spPr>
            <a:xfrm>
              <a:off x="519241" y="4465805"/>
              <a:ext cx="6731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Step 4: Save and share!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978E71-7AB6-42D4-9DBE-B7C9FF3A5B61}"/>
                </a:ext>
              </a:extLst>
            </p:cNvPr>
            <p:cNvSpPr txBox="1"/>
            <p:nvPr/>
          </p:nvSpPr>
          <p:spPr>
            <a:xfrm>
              <a:off x="519241" y="4786534"/>
              <a:ext cx="6422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Delete all slides in the file </a:t>
              </a:r>
              <a:r>
                <a:rPr lang="en-US" sz="1200" i="1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except</a:t>
              </a:r>
              <a:r>
                <a:rPr lang="en-US" sz="1200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 for slide 2 (your infographic) and save with a new file name. Share the document with relevant stakeholders and supporters to educate around the issue you’ve highlighted.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505D56B-673B-474C-9F61-ECF33D41DD56}"/>
              </a:ext>
            </a:extLst>
          </p:cNvPr>
          <p:cNvSpPr txBox="1"/>
          <p:nvPr/>
        </p:nvSpPr>
        <p:spPr>
          <a:xfrm>
            <a:off x="520418" y="8271356"/>
            <a:ext cx="642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900" spc="100" dirty="0">
                <a:latin typeface="Arial" panose="020B0604020202020204" pitchFamily="34" charset="0"/>
                <a:cs typeface="Arial" panose="020B0604020202020204" pitchFamily="34" charset="0"/>
              </a:rPr>
              <a:t>If you need assistance, please contact TA@SE2Communications.com</a:t>
            </a:r>
          </a:p>
        </p:txBody>
      </p:sp>
    </p:spTree>
    <p:extLst>
      <p:ext uri="{BB962C8B-B14F-4D97-AF65-F5344CB8AC3E}">
        <p14:creationId xmlns:p14="http://schemas.microsoft.com/office/powerpoint/2010/main" val="359313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185D31-3A36-4F53-B1A7-1CC1CF3C0870}"/>
              </a:ext>
            </a:extLst>
          </p:cNvPr>
          <p:cNvSpPr/>
          <p:nvPr/>
        </p:nvSpPr>
        <p:spPr>
          <a:xfrm>
            <a:off x="5297714" y="9418544"/>
            <a:ext cx="1117600" cy="5029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REPLACE WITH YOUR LOGO</a:t>
            </a:r>
          </a:p>
        </p:txBody>
      </p:sp>
    </p:spTree>
    <p:extLst>
      <p:ext uri="{BB962C8B-B14F-4D97-AF65-F5344CB8AC3E}">
        <p14:creationId xmlns:p14="http://schemas.microsoft.com/office/powerpoint/2010/main" val="324888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4F0B8-631B-B543-BFE2-734C65B7A8AD}"/>
              </a:ext>
            </a:extLst>
          </p:cNvPr>
          <p:cNvSpPr txBox="1"/>
          <p:nvPr/>
        </p:nvSpPr>
        <p:spPr>
          <a:xfrm>
            <a:off x="519241" y="2398878"/>
            <a:ext cx="199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900" spc="100" dirty="0">
                <a:solidFill>
                  <a:srgbClr val="91D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19F61-B047-2249-8C1C-D26C9F055599}"/>
              </a:ext>
            </a:extLst>
          </p:cNvPr>
          <p:cNvSpPr txBox="1"/>
          <p:nvPr/>
        </p:nvSpPr>
        <p:spPr>
          <a:xfrm>
            <a:off x="519242" y="324738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900" spc="100" dirty="0">
                <a:latin typeface="Arial" panose="020B0604020202020204" pitchFamily="34" charset="0"/>
                <a:cs typeface="Arial" panose="020B0604020202020204" pitchFamily="34" charset="0"/>
              </a:rPr>
              <a:t>Use this for body copy and details.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B4132-61C9-CE43-AF9F-07F4E63EA89E}"/>
              </a:ext>
            </a:extLst>
          </p:cNvPr>
          <p:cNvSpPr txBox="1"/>
          <p:nvPr/>
        </p:nvSpPr>
        <p:spPr>
          <a:xfrm>
            <a:off x="519242" y="2860543"/>
            <a:ext cx="179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Header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B6183-24B7-7B4D-ABD0-C25B0C120EF5}"/>
              </a:ext>
            </a:extLst>
          </p:cNvPr>
          <p:cNvSpPr txBox="1"/>
          <p:nvPr/>
        </p:nvSpPr>
        <p:spPr>
          <a:xfrm>
            <a:off x="519242" y="1765811"/>
            <a:ext cx="2792773" cy="584775"/>
          </a:xfrm>
          <a:prstGeom prst="rect">
            <a:avLst/>
          </a:prstGeom>
          <a:solidFill>
            <a:srgbClr val="91D6E6"/>
          </a:solidFill>
        </p:spPr>
        <p:txBody>
          <a:bodyPr wrap="square" rtlCol="0">
            <a:spAutoFit/>
          </a:bodyPr>
          <a:lstStyle/>
          <a:p>
            <a:r>
              <a:rPr lang="en-US" sz="3200" b="1" kern="9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7DCDD-C18D-5740-8E94-B0EAE937FCF4}"/>
              </a:ext>
            </a:extLst>
          </p:cNvPr>
          <p:cNvSpPr txBox="1"/>
          <p:nvPr/>
        </p:nvSpPr>
        <p:spPr>
          <a:xfrm>
            <a:off x="3861280" y="2359298"/>
            <a:ext cx="199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900" spc="100" dirty="0">
                <a:solidFill>
                  <a:srgbClr val="F27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82D82-0273-E146-9B75-466DCC8FBEB5}"/>
              </a:ext>
            </a:extLst>
          </p:cNvPr>
          <p:cNvSpPr txBox="1"/>
          <p:nvPr/>
        </p:nvSpPr>
        <p:spPr>
          <a:xfrm>
            <a:off x="3861281" y="320780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900" spc="100" dirty="0">
                <a:latin typeface="Arial" panose="020B0604020202020204" pitchFamily="34" charset="0"/>
                <a:cs typeface="Arial" panose="020B0604020202020204" pitchFamily="34" charset="0"/>
              </a:rPr>
              <a:t>Use this for body copy and details.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3F534-151A-C442-9E64-72F470E04F02}"/>
              </a:ext>
            </a:extLst>
          </p:cNvPr>
          <p:cNvSpPr txBox="1"/>
          <p:nvPr/>
        </p:nvSpPr>
        <p:spPr>
          <a:xfrm>
            <a:off x="3861281" y="2820963"/>
            <a:ext cx="179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Header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2F08F-D369-BE42-9958-2529DA9D8D1B}"/>
              </a:ext>
            </a:extLst>
          </p:cNvPr>
          <p:cNvSpPr txBox="1"/>
          <p:nvPr/>
        </p:nvSpPr>
        <p:spPr>
          <a:xfrm>
            <a:off x="3861281" y="1726231"/>
            <a:ext cx="2792773" cy="584775"/>
          </a:xfrm>
          <a:prstGeom prst="rect">
            <a:avLst/>
          </a:prstGeom>
          <a:solidFill>
            <a:srgbClr val="F2724D"/>
          </a:solidFill>
        </p:spPr>
        <p:txBody>
          <a:bodyPr wrap="square" rtlCol="0">
            <a:spAutoFit/>
          </a:bodyPr>
          <a:lstStyle/>
          <a:p>
            <a:r>
              <a:rPr lang="en-US" sz="3200" b="1" kern="9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6007A-4955-324E-BE62-1DA474B3663A}"/>
              </a:ext>
            </a:extLst>
          </p:cNvPr>
          <p:cNvSpPr txBox="1"/>
          <p:nvPr/>
        </p:nvSpPr>
        <p:spPr>
          <a:xfrm>
            <a:off x="3864428" y="4802594"/>
            <a:ext cx="199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900" spc="100" dirty="0">
                <a:solidFill>
                  <a:srgbClr val="A2C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8A2DA3-FADC-0D43-B7CC-3BEE26935FEA}"/>
              </a:ext>
            </a:extLst>
          </p:cNvPr>
          <p:cNvSpPr txBox="1"/>
          <p:nvPr/>
        </p:nvSpPr>
        <p:spPr>
          <a:xfrm>
            <a:off x="3864429" y="5651105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900" spc="100" dirty="0">
                <a:latin typeface="Arial" panose="020B0604020202020204" pitchFamily="34" charset="0"/>
                <a:cs typeface="Arial" panose="020B0604020202020204" pitchFamily="34" charset="0"/>
              </a:rPr>
              <a:t>Use this for body copy and details.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2D476-F6C7-DE42-8C95-EE67C4D7B95D}"/>
              </a:ext>
            </a:extLst>
          </p:cNvPr>
          <p:cNvSpPr txBox="1"/>
          <p:nvPr/>
        </p:nvSpPr>
        <p:spPr>
          <a:xfrm>
            <a:off x="3864429" y="5264259"/>
            <a:ext cx="179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Header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48F52-DA96-CD4D-BD4E-D987196D67A8}"/>
              </a:ext>
            </a:extLst>
          </p:cNvPr>
          <p:cNvSpPr txBox="1"/>
          <p:nvPr/>
        </p:nvSpPr>
        <p:spPr>
          <a:xfrm>
            <a:off x="3864429" y="4169527"/>
            <a:ext cx="2789625" cy="584775"/>
          </a:xfrm>
          <a:prstGeom prst="rect">
            <a:avLst/>
          </a:prstGeom>
          <a:solidFill>
            <a:srgbClr val="A2CE62"/>
          </a:solidFill>
        </p:spPr>
        <p:txBody>
          <a:bodyPr wrap="square" rtlCol="0">
            <a:spAutoFit/>
          </a:bodyPr>
          <a:lstStyle/>
          <a:p>
            <a:r>
              <a:rPr lang="en-US" sz="3200" b="1" kern="9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7E1B5-D5F8-4802-B4CD-CEB22C272876}"/>
              </a:ext>
            </a:extLst>
          </p:cNvPr>
          <p:cNvSpPr txBox="1"/>
          <p:nvPr/>
        </p:nvSpPr>
        <p:spPr>
          <a:xfrm>
            <a:off x="519242" y="958116"/>
            <a:ext cx="289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FONTS &amp; COLORS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C9ADFF-C2FE-4495-A9D3-B9D70666096E}"/>
              </a:ext>
            </a:extLst>
          </p:cNvPr>
          <p:cNvGrpSpPr/>
          <p:nvPr/>
        </p:nvGrpSpPr>
        <p:grpSpPr>
          <a:xfrm>
            <a:off x="331960" y="7118809"/>
            <a:ext cx="1371600" cy="1125933"/>
            <a:chOff x="319081" y="8244742"/>
            <a:chExt cx="1371600" cy="112593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9EDF3C-1109-4DB8-936A-20D8F8323906}"/>
                </a:ext>
              </a:extLst>
            </p:cNvPr>
            <p:cNvSpPr/>
            <p:nvPr/>
          </p:nvSpPr>
          <p:spPr>
            <a:xfrm>
              <a:off x="497675" y="8244742"/>
              <a:ext cx="1014412" cy="614363"/>
            </a:xfrm>
            <a:prstGeom prst="rect">
              <a:avLst/>
            </a:prstGeom>
            <a:solidFill>
              <a:srgbClr val="EAE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870F10-AA18-4B2F-8ADA-00CF6DB3C9D6}"/>
                </a:ext>
              </a:extLst>
            </p:cNvPr>
            <p:cNvSpPr txBox="1"/>
            <p:nvPr/>
          </p:nvSpPr>
          <p:spPr>
            <a:xfrm>
              <a:off x="319081" y="890901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Yellow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234 / 230 / 41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BB9F4E-24E0-4EE3-9820-ECBFE4C964E7}"/>
              </a:ext>
            </a:extLst>
          </p:cNvPr>
          <p:cNvGrpSpPr/>
          <p:nvPr/>
        </p:nvGrpSpPr>
        <p:grpSpPr>
          <a:xfrm>
            <a:off x="1851812" y="7105930"/>
            <a:ext cx="1371600" cy="1151691"/>
            <a:chOff x="1785937" y="8244742"/>
            <a:chExt cx="1371600" cy="115169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B534A6-70ED-4984-842C-AF7CB17C3A73}"/>
                </a:ext>
              </a:extLst>
            </p:cNvPr>
            <p:cNvSpPr/>
            <p:nvPr/>
          </p:nvSpPr>
          <p:spPr>
            <a:xfrm>
              <a:off x="1964531" y="8244742"/>
              <a:ext cx="1014412" cy="614363"/>
            </a:xfrm>
            <a:prstGeom prst="rect">
              <a:avLst/>
            </a:prstGeom>
            <a:solidFill>
              <a:srgbClr val="F89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BE3B42-6419-47F0-830D-C37E5E312B1A}"/>
                </a:ext>
              </a:extLst>
            </p:cNvPr>
            <p:cNvSpPr txBox="1"/>
            <p:nvPr/>
          </p:nvSpPr>
          <p:spPr>
            <a:xfrm>
              <a:off x="1785937" y="8934768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Orange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248 / 156 / 49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5F4319-849A-4132-B1F8-95130C112AB0}"/>
              </a:ext>
            </a:extLst>
          </p:cNvPr>
          <p:cNvGrpSpPr/>
          <p:nvPr/>
        </p:nvGrpSpPr>
        <p:grpSpPr>
          <a:xfrm>
            <a:off x="3371664" y="7112369"/>
            <a:ext cx="1234440" cy="1138812"/>
            <a:chOff x="3334943" y="8244742"/>
            <a:chExt cx="1234440" cy="11388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2341F7-2B44-4225-8D01-FFE8AA4173D9}"/>
                </a:ext>
              </a:extLst>
            </p:cNvPr>
            <p:cNvSpPr/>
            <p:nvPr/>
          </p:nvSpPr>
          <p:spPr>
            <a:xfrm>
              <a:off x="3444957" y="8244742"/>
              <a:ext cx="1014412" cy="614363"/>
            </a:xfrm>
            <a:prstGeom prst="rect">
              <a:avLst/>
            </a:prstGeom>
            <a:solidFill>
              <a:srgbClr val="91D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9BD098-81E6-44BA-A0AA-E6B9CCD41170}"/>
                </a:ext>
              </a:extLst>
            </p:cNvPr>
            <p:cNvSpPr txBox="1"/>
            <p:nvPr/>
          </p:nvSpPr>
          <p:spPr>
            <a:xfrm>
              <a:off x="3334943" y="8921889"/>
              <a:ext cx="1234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Blue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145 / 214 / 230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738D4E-C060-4C57-9E47-FF7C5C9F0CE6}"/>
              </a:ext>
            </a:extLst>
          </p:cNvPr>
          <p:cNvGrpSpPr/>
          <p:nvPr/>
        </p:nvGrpSpPr>
        <p:grpSpPr>
          <a:xfrm>
            <a:off x="4754356" y="7105225"/>
            <a:ext cx="1234440" cy="1153100"/>
            <a:chOff x="4881568" y="8244742"/>
            <a:chExt cx="1234440" cy="11531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6EFFF7-F6A6-4D7B-878D-2C8832EA4F34}"/>
                </a:ext>
              </a:extLst>
            </p:cNvPr>
            <p:cNvSpPr/>
            <p:nvPr/>
          </p:nvSpPr>
          <p:spPr>
            <a:xfrm>
              <a:off x="4991582" y="8244742"/>
              <a:ext cx="1014412" cy="614363"/>
            </a:xfrm>
            <a:prstGeom prst="rect">
              <a:avLst/>
            </a:prstGeom>
            <a:solidFill>
              <a:srgbClr val="F27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EB45B9-B148-4B83-B5CE-70FA4E532B7B}"/>
                </a:ext>
              </a:extLst>
            </p:cNvPr>
            <p:cNvSpPr txBox="1"/>
            <p:nvPr/>
          </p:nvSpPr>
          <p:spPr>
            <a:xfrm>
              <a:off x="4881568" y="8936177"/>
              <a:ext cx="1234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Red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242 / 114 / 77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7C971F-6427-440B-A837-1D408F6C0A1E}"/>
              </a:ext>
            </a:extLst>
          </p:cNvPr>
          <p:cNvGrpSpPr/>
          <p:nvPr/>
        </p:nvGrpSpPr>
        <p:grpSpPr>
          <a:xfrm>
            <a:off x="6137047" y="7112369"/>
            <a:ext cx="1234440" cy="1138812"/>
            <a:chOff x="6240079" y="8244742"/>
            <a:chExt cx="1234440" cy="11388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F78EE0-0BAF-4CA6-9543-7FD13C610FA8}"/>
                </a:ext>
              </a:extLst>
            </p:cNvPr>
            <p:cNvSpPr/>
            <p:nvPr/>
          </p:nvSpPr>
          <p:spPr>
            <a:xfrm>
              <a:off x="6350093" y="8244742"/>
              <a:ext cx="1014412" cy="614363"/>
            </a:xfrm>
            <a:prstGeom prst="rect">
              <a:avLst/>
            </a:prstGeom>
            <a:solidFill>
              <a:srgbClr val="A2C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EB755A-0AB2-4D58-B0D1-7D80D64B6753}"/>
                </a:ext>
              </a:extLst>
            </p:cNvPr>
            <p:cNvSpPr txBox="1"/>
            <p:nvPr/>
          </p:nvSpPr>
          <p:spPr>
            <a:xfrm>
              <a:off x="6240079" y="8921889"/>
              <a:ext cx="1234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162 / 206 / 98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428230-9C17-4724-9338-8D796EF0DAF4}"/>
              </a:ext>
            </a:extLst>
          </p:cNvPr>
          <p:cNvSpPr txBox="1"/>
          <p:nvPr/>
        </p:nvSpPr>
        <p:spPr>
          <a:xfrm>
            <a:off x="562168" y="421116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Header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08BC80-09A3-4576-9FF5-583427C3787D}"/>
              </a:ext>
            </a:extLst>
          </p:cNvPr>
          <p:cNvSpPr txBox="1"/>
          <p:nvPr/>
        </p:nvSpPr>
        <p:spPr>
          <a:xfrm>
            <a:off x="562168" y="4664525"/>
            <a:ext cx="1571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900" spc="100" dirty="0">
                <a:latin typeface="Arial" panose="020B0604020202020204" pitchFamily="34" charset="0"/>
                <a:cs typeface="Arial" panose="020B0604020202020204" pitchFamily="34" charset="0"/>
              </a:rPr>
              <a:t>Body copy about the subject matter can go here to illustrate the issue.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6D1B63-2321-4FC7-9204-926EA7F73207}"/>
              </a:ext>
            </a:extLst>
          </p:cNvPr>
          <p:cNvCxnSpPr>
            <a:cxnSpLocks/>
          </p:cNvCxnSpPr>
          <p:nvPr/>
        </p:nvCxnSpPr>
        <p:spPr>
          <a:xfrm flipV="1">
            <a:off x="331960" y="4602468"/>
            <a:ext cx="1570189" cy="86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8BBF9441-D520-43BA-8BDD-71C4DD632EED}"/>
              </a:ext>
            </a:extLst>
          </p:cNvPr>
          <p:cNvSpPr/>
          <p:nvPr/>
        </p:nvSpPr>
        <p:spPr>
          <a:xfrm>
            <a:off x="841329" y="6092317"/>
            <a:ext cx="2470686" cy="614363"/>
          </a:xfrm>
          <a:prstGeom prst="wedgeRoundRectCallout">
            <a:avLst>
              <a:gd name="adj1" fmla="val -27394"/>
              <a:gd name="adj2" fmla="val 863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Tip: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these colors for bar graphs, statistics, and headers. Select “more colors”, “custom”, RGB</a:t>
            </a:r>
          </a:p>
        </p:txBody>
      </p:sp>
    </p:spTree>
    <p:extLst>
      <p:ext uri="{BB962C8B-B14F-4D97-AF65-F5344CB8AC3E}">
        <p14:creationId xmlns:p14="http://schemas.microsoft.com/office/powerpoint/2010/main" val="383582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70F5A-93D3-4395-B014-A580126E2373}"/>
              </a:ext>
            </a:extLst>
          </p:cNvPr>
          <p:cNvSpPr txBox="1"/>
          <p:nvPr/>
        </p:nvSpPr>
        <p:spPr>
          <a:xfrm>
            <a:off x="414338" y="418022"/>
            <a:ext cx="249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PEOPLE ICONS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4EA22-3B5B-491A-8AE3-E770FCFA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416" y="821960"/>
            <a:ext cx="705062" cy="705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CAF05A-A8B2-45A0-8219-DB9C0CC6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679" y="828401"/>
            <a:ext cx="692181" cy="692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878B1-0AC7-43D8-BA02-3D28558AA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441" y="799650"/>
            <a:ext cx="749683" cy="749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BE55E2-A411-4E35-98CB-EAC2FE3DD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873" y="797985"/>
            <a:ext cx="753013" cy="753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9E395-C7D4-44B2-9FEE-847D3DD69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343" y="779004"/>
            <a:ext cx="790975" cy="79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9C3E8-E14F-4019-8492-D952FDBF9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435" y="801315"/>
            <a:ext cx="746353" cy="746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CAF9E-32A3-4777-BEE4-1CB47B5295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0901" y="781002"/>
            <a:ext cx="786979" cy="786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B3BCAD-E218-49A3-B3CF-2D32153B93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473" y="783555"/>
            <a:ext cx="781873" cy="781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B1EC59-6D35-45C9-850E-4E9D81F1CFFE}"/>
              </a:ext>
            </a:extLst>
          </p:cNvPr>
          <p:cNvSpPr txBox="1"/>
          <p:nvPr/>
        </p:nvSpPr>
        <p:spPr>
          <a:xfrm>
            <a:off x="414338" y="2144574"/>
            <a:ext cx="249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PRODUCT ICONS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398DC6-8DAE-4B01-AB6C-76399F959E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3530" y="2549760"/>
            <a:ext cx="923535" cy="923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E5D57F-D15C-4F7E-8A8C-680146859C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1459" y="2509287"/>
            <a:ext cx="1004481" cy="10044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805ACB-043F-484A-90E4-5A5C514A1E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387" y="2509287"/>
            <a:ext cx="1004481" cy="10044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CD371B-AB99-4106-B3DB-B2CA695870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340" y="2552041"/>
            <a:ext cx="918973" cy="9189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74035-DBCF-443A-A507-1C9ECCB350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8242" y="2551981"/>
            <a:ext cx="919092" cy="9190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596E3F-4063-416E-B20F-0E49A1DA04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0413" y="2509287"/>
            <a:ext cx="1004481" cy="10044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EEF1A2-CF28-459A-B1D9-F4994A91CB4E}"/>
              </a:ext>
            </a:extLst>
          </p:cNvPr>
          <p:cNvSpPr txBox="1"/>
          <p:nvPr/>
        </p:nvSpPr>
        <p:spPr>
          <a:xfrm>
            <a:off x="414059" y="3589196"/>
            <a:ext cx="249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PLACE ICONS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9672F5-DBB6-4380-B308-E487900DBE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559" y="6293845"/>
            <a:ext cx="950976" cy="9509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C190E3-30C5-4DD5-A888-14C3F4C815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5477" y="6293845"/>
            <a:ext cx="950976" cy="9509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7588F0-07DD-4B30-8ED7-E1ED5768D9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51003" y="3887982"/>
            <a:ext cx="979103" cy="979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2E419A-B825-4F3C-BE3A-B0A4CE37E0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72820" y="3932583"/>
            <a:ext cx="889901" cy="8899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F78975-3C17-4268-B68F-D702E3C7909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/>
          <a:stretch/>
        </p:blipFill>
        <p:spPr>
          <a:xfrm>
            <a:off x="5103874" y="3853832"/>
            <a:ext cx="1047403" cy="10474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B42763-FED7-46A3-87D9-E13BF6809A4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44060" y="3946175"/>
            <a:ext cx="862716" cy="8627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329676-0FFB-4379-8695-3569975A2A9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95058" y="3932793"/>
            <a:ext cx="889480" cy="8894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BF033C-F7B7-41BE-98B7-8AAB9BF73B3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7091" y="3901653"/>
            <a:ext cx="951760" cy="9517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6EC943-F46D-4DC0-B208-0CCE401A12B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97133" y="3948211"/>
            <a:ext cx="858645" cy="8586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A43C2B3-729B-41C0-838F-0950B515A9C2}"/>
              </a:ext>
            </a:extLst>
          </p:cNvPr>
          <p:cNvSpPr txBox="1"/>
          <p:nvPr/>
        </p:nvSpPr>
        <p:spPr>
          <a:xfrm>
            <a:off x="393041" y="4945257"/>
            <a:ext cx="358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POLICY-RELATED ICONS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646CA30-8B0F-4A29-9B04-4FE5567D671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6463" t="6084" r="4169" b="4549"/>
          <a:stretch/>
        </p:blipFill>
        <p:spPr>
          <a:xfrm>
            <a:off x="4452362" y="5365965"/>
            <a:ext cx="950976" cy="9509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0FDD23-8EDC-4AA8-972F-B466F4E2203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42443" y="6293845"/>
            <a:ext cx="950976" cy="9509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AFC8B7-A3D9-4D04-984F-763E6CE4EBE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39607" y="5354688"/>
            <a:ext cx="973530" cy="9735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374B6D-4C71-4E34-97DB-977FEC2849D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54593" y="5364412"/>
            <a:ext cx="954082" cy="9540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6F24C3-FE28-42B8-ABDB-9B67B4D8A7C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17439" y="6328218"/>
            <a:ext cx="954082" cy="9540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84EE02-699D-4A30-9C12-49E077AB2C9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4944" y="5365965"/>
            <a:ext cx="950976" cy="9509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6BCBF4F-5941-4015-87DD-1090160681E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47025" y="5364412"/>
            <a:ext cx="954082" cy="9540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532000-EF83-4212-B08D-F052AB328FA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44796" y="5364412"/>
            <a:ext cx="954082" cy="9540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71B98F5-BBD5-4C02-A18F-DD8150B0759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62395" y="6292292"/>
            <a:ext cx="954082" cy="9540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99A9517-0C59-47D6-B494-7F0BDEA5AAE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429361" y="6293845"/>
            <a:ext cx="950976" cy="95097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F6ECC72-BB29-4A15-BE16-2CF8280534E3}"/>
              </a:ext>
            </a:extLst>
          </p:cNvPr>
          <p:cNvSpPr txBox="1"/>
          <p:nvPr/>
        </p:nvSpPr>
        <p:spPr>
          <a:xfrm>
            <a:off x="427559" y="7221943"/>
            <a:ext cx="358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MISCELANEOUS ICONS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0F9FD69-126A-49FB-9F36-A31BEE4FE373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8364" t="11553" r="3190"/>
          <a:stretch/>
        </p:blipFill>
        <p:spPr>
          <a:xfrm>
            <a:off x="5568109" y="7511781"/>
            <a:ext cx="950976" cy="95097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1F4D142-09EA-4213-825F-C5FACB127DE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762467" y="7511781"/>
            <a:ext cx="950976" cy="95097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4F6DB0-D5DC-4578-856D-966C5CAB66D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45352" y="7511781"/>
            <a:ext cx="950976" cy="9509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3865B78-0E48-4CF7-81E8-97A92A17DCA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95349" y="7511781"/>
            <a:ext cx="950976" cy="95097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453B51D-D1D9-4355-8C1C-94D6C5B1437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440869" y="7511781"/>
            <a:ext cx="950976" cy="95097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58E5D45-2774-4647-9B8D-2872E4A365A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693182" y="7517912"/>
            <a:ext cx="938714" cy="9387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B0F2E93-A893-4272-9598-C6380536328C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4631" t="10724" r="6996" b="10028"/>
          <a:stretch/>
        </p:blipFill>
        <p:spPr>
          <a:xfrm>
            <a:off x="421470" y="8392973"/>
            <a:ext cx="2046515" cy="83418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D936947-9005-4ED0-A810-5C7FC8612E19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l="12060" t="13520" r="10510" b="8925"/>
          <a:stretch/>
        </p:blipFill>
        <p:spPr>
          <a:xfrm>
            <a:off x="1962082" y="7511781"/>
            <a:ext cx="949435" cy="95097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E9291DA-E62E-4D95-B9A0-4D0DCFEF5F6E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t="29518" b="31596"/>
          <a:stretch/>
        </p:blipFill>
        <p:spPr>
          <a:xfrm>
            <a:off x="522864" y="1565428"/>
            <a:ext cx="3347454" cy="591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2924707-A197-453C-8BF6-FC3523937AA5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884825" y="1515995"/>
            <a:ext cx="1603083" cy="7286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ECF09C2-BB84-46A0-9BDB-9F03EB03B3A7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054073" y="4050884"/>
            <a:ext cx="1437255" cy="65329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5C7B4A0-3413-4440-9D56-E197DBE44C31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590679" y="2593641"/>
            <a:ext cx="1838701" cy="8357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952434E-403D-40C3-9573-89B1A85BE3CE}"/>
              </a:ext>
            </a:extLst>
          </p:cNvPr>
          <p:cNvPicPr>
            <a:picLocks noChangeAspect="1"/>
          </p:cNvPicPr>
          <p:nvPr/>
        </p:nvPicPr>
        <p:blipFill>
          <a:blip r:embed="rId33">
            <a:grayscl/>
          </a:blip>
          <a:stretch>
            <a:fillRect/>
          </a:stretch>
        </p:blipFill>
        <p:spPr>
          <a:xfrm>
            <a:off x="3452419" y="6292292"/>
            <a:ext cx="954082" cy="95408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82D0CF4-FFD5-4C65-A798-83F8A65D8FEA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490" y="2508607"/>
            <a:ext cx="217863" cy="10058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E0F5BE4-B486-44D7-B315-2E5A5CCB9C02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201" y="7511781"/>
            <a:ext cx="950976" cy="9509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DE94B7-9676-0645-A504-06CBF4F61765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413223" y="5349020"/>
            <a:ext cx="982126" cy="9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10D80B-A739-4AFB-9BA7-8679F0381CC8}"/>
              </a:ext>
            </a:extLst>
          </p:cNvPr>
          <p:cNvSpPr txBox="1"/>
          <p:nvPr/>
        </p:nvSpPr>
        <p:spPr>
          <a:xfrm>
            <a:off x="414338" y="505106"/>
            <a:ext cx="249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687323-564B-42C8-9BB0-EA49E56FD342}"/>
              </a:ext>
            </a:extLst>
          </p:cNvPr>
          <p:cNvCxnSpPr/>
          <p:nvPr/>
        </p:nvCxnSpPr>
        <p:spPr>
          <a:xfrm>
            <a:off x="591671" y="1156447"/>
            <a:ext cx="181535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86D7207-F742-45F1-B6D4-F970B0E5DAEE}"/>
              </a:ext>
            </a:extLst>
          </p:cNvPr>
          <p:cNvCxnSpPr>
            <a:cxnSpLocks/>
          </p:cNvCxnSpPr>
          <p:nvPr/>
        </p:nvCxnSpPr>
        <p:spPr>
          <a:xfrm flipV="1">
            <a:off x="2852082" y="654698"/>
            <a:ext cx="1532957" cy="49424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71CC824-A62A-4A13-A3CB-40485D9D58A7}"/>
              </a:ext>
            </a:extLst>
          </p:cNvPr>
          <p:cNvSpPr txBox="1"/>
          <p:nvPr/>
        </p:nvSpPr>
        <p:spPr>
          <a:xfrm>
            <a:off x="414338" y="1678570"/>
            <a:ext cx="339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DATA 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29DF0-89EA-964D-ACDE-B30A66A57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9" t="10725" r="13885" b="13702"/>
          <a:stretch/>
        </p:blipFill>
        <p:spPr>
          <a:xfrm>
            <a:off x="5694117" y="7511751"/>
            <a:ext cx="1611690" cy="1609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6AF8E9-BE9B-3F45-A420-B4D0DF5CD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6" t="25151" r="8289" b="28295"/>
          <a:stretch/>
        </p:blipFill>
        <p:spPr>
          <a:xfrm>
            <a:off x="699757" y="6482084"/>
            <a:ext cx="2525622" cy="1358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147E55-DB72-3647-830F-6EB571F650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5" t="24976" r="7056" b="30013"/>
          <a:stretch/>
        </p:blipFill>
        <p:spPr>
          <a:xfrm>
            <a:off x="523419" y="7823711"/>
            <a:ext cx="2701960" cy="13606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2F8310-9BA4-436E-AA49-3442C27E8264}"/>
              </a:ext>
            </a:extLst>
          </p:cNvPr>
          <p:cNvSpPr txBox="1"/>
          <p:nvPr/>
        </p:nvSpPr>
        <p:spPr>
          <a:xfrm>
            <a:off x="414338" y="6015114"/>
            <a:ext cx="31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900" spc="100" dirty="0">
                <a:latin typeface="Arial" panose="020B0604020202020204" pitchFamily="34" charset="0"/>
                <a:cs typeface="Arial" panose="020B0604020202020204" pitchFamily="34" charset="0"/>
              </a:rPr>
              <a:t>CALL-OUT SHAPES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9BA653-47C2-4AF0-AD39-8DCE62C614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0" t="8225" r="8893" b="6648"/>
          <a:stretch/>
        </p:blipFill>
        <p:spPr>
          <a:xfrm>
            <a:off x="3712079" y="7473710"/>
            <a:ext cx="1752398" cy="175700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A846544-76F0-4F47-9C58-38938FC226EB}"/>
              </a:ext>
            </a:extLst>
          </p:cNvPr>
          <p:cNvGrpSpPr/>
          <p:nvPr/>
        </p:nvGrpSpPr>
        <p:grpSpPr>
          <a:xfrm>
            <a:off x="350128" y="2364035"/>
            <a:ext cx="3943446" cy="1085453"/>
            <a:chOff x="3300686" y="6648724"/>
            <a:chExt cx="4087229" cy="8617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3EEC70-1AD0-7842-840B-DA22FC6BF1E5}"/>
                </a:ext>
              </a:extLst>
            </p:cNvPr>
            <p:cNvSpPr txBox="1"/>
            <p:nvPr/>
          </p:nvSpPr>
          <p:spPr>
            <a:xfrm>
              <a:off x="3300686" y="6648724"/>
              <a:ext cx="155448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000" b="1" dirty="0">
                  <a:solidFill>
                    <a:srgbClr val="F272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B469E0-182E-3044-8BD4-720F3202DBF8}"/>
                </a:ext>
              </a:extLst>
            </p:cNvPr>
            <p:cNvSpPr txBox="1"/>
            <p:nvPr/>
          </p:nvSpPr>
          <p:spPr>
            <a:xfrm>
              <a:off x="5103114" y="6749923"/>
              <a:ext cx="2284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Body copy can go here to provide information about the statistic.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3BF959-0061-2547-8C3F-F838A95A2B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9140" y="6648724"/>
              <a:ext cx="0" cy="7963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4C93D5-5EA9-0A47-BE64-609BA7D12D31}"/>
              </a:ext>
            </a:extLst>
          </p:cNvPr>
          <p:cNvGrpSpPr/>
          <p:nvPr/>
        </p:nvGrpSpPr>
        <p:grpSpPr>
          <a:xfrm>
            <a:off x="4293574" y="2294727"/>
            <a:ext cx="2475060" cy="705313"/>
            <a:chOff x="3906688" y="3180103"/>
            <a:chExt cx="2475060" cy="70531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DB1270C-4C44-3D4D-8128-66FF598D0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6688" y="3180103"/>
              <a:ext cx="705313" cy="70531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4DBD289-5764-4F40-B65C-20FBBA17B293}"/>
                </a:ext>
              </a:extLst>
            </p:cNvPr>
            <p:cNvSpPr/>
            <p:nvPr/>
          </p:nvSpPr>
          <p:spPr>
            <a:xfrm>
              <a:off x="4744972" y="3336163"/>
              <a:ext cx="1636776" cy="393192"/>
            </a:xfrm>
            <a:prstGeom prst="rect">
              <a:avLst/>
            </a:prstGeom>
            <a:solidFill>
              <a:srgbClr val="EAE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X%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264F87-F4DA-6749-BC98-D8ECFBF79289}"/>
              </a:ext>
            </a:extLst>
          </p:cNvPr>
          <p:cNvGrpSpPr/>
          <p:nvPr/>
        </p:nvGrpSpPr>
        <p:grpSpPr>
          <a:xfrm>
            <a:off x="4293574" y="3019111"/>
            <a:ext cx="1959686" cy="705313"/>
            <a:chOff x="3906688" y="3930245"/>
            <a:chExt cx="1959686" cy="70531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43E09C0-AEDD-494A-BB6D-3187ECD21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06688" y="3930245"/>
              <a:ext cx="705313" cy="70531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8A222B-1077-AD46-9E14-6FBFD9636FDB}"/>
                </a:ext>
              </a:extLst>
            </p:cNvPr>
            <p:cNvSpPr txBox="1"/>
            <p:nvPr/>
          </p:nvSpPr>
          <p:spPr>
            <a:xfrm>
              <a:off x="4754356" y="4098235"/>
              <a:ext cx="1112018" cy="369332"/>
            </a:xfrm>
            <a:prstGeom prst="rect">
              <a:avLst/>
            </a:prstGeom>
            <a:solidFill>
              <a:srgbClr val="A2CE6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X%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0327A0-1B2A-A64A-9F68-2BEEF321A343}"/>
              </a:ext>
            </a:extLst>
          </p:cNvPr>
          <p:cNvGrpSpPr/>
          <p:nvPr/>
        </p:nvGrpSpPr>
        <p:grpSpPr>
          <a:xfrm>
            <a:off x="4293574" y="4364736"/>
            <a:ext cx="1928619" cy="643179"/>
            <a:chOff x="3937755" y="5327386"/>
            <a:chExt cx="1928619" cy="64317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85490BD-48E3-2D4E-ABDF-1148B01A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37755" y="5327386"/>
              <a:ext cx="643179" cy="64317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8A5DC3-9F13-B648-98C9-BB47EB59A395}"/>
                </a:ext>
              </a:extLst>
            </p:cNvPr>
            <p:cNvSpPr txBox="1"/>
            <p:nvPr/>
          </p:nvSpPr>
          <p:spPr>
            <a:xfrm>
              <a:off x="4754356" y="5464309"/>
              <a:ext cx="1112018" cy="369332"/>
            </a:xfrm>
            <a:prstGeom prst="rect">
              <a:avLst/>
            </a:prstGeom>
            <a:solidFill>
              <a:srgbClr val="91D6E6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X%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33F327-57FC-F54D-9C90-3535A70607AA}"/>
              </a:ext>
            </a:extLst>
          </p:cNvPr>
          <p:cNvGrpSpPr/>
          <p:nvPr/>
        </p:nvGrpSpPr>
        <p:grpSpPr>
          <a:xfrm>
            <a:off x="4293574" y="3743495"/>
            <a:ext cx="2057968" cy="602169"/>
            <a:chOff x="3958260" y="4680387"/>
            <a:chExt cx="2057968" cy="60216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3E98487-5D60-D04D-B465-414816872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58260" y="4680387"/>
              <a:ext cx="602169" cy="602169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EFF1AE-45D6-9C49-B187-F7F084AC2ABB}"/>
                </a:ext>
              </a:extLst>
            </p:cNvPr>
            <p:cNvSpPr/>
            <p:nvPr/>
          </p:nvSpPr>
          <p:spPr>
            <a:xfrm>
              <a:off x="4754356" y="4784875"/>
              <a:ext cx="1261872" cy="393192"/>
            </a:xfrm>
            <a:prstGeom prst="rect">
              <a:avLst/>
            </a:prstGeom>
            <a:solidFill>
              <a:srgbClr val="F89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X%</a:t>
              </a:r>
            </a:p>
          </p:txBody>
        </p:sp>
      </p:grpSp>
      <p:sp>
        <p:nvSpPr>
          <p:cNvPr id="44" name="Speech Bubble: Rectangle with Corners Rounded 57">
            <a:extLst>
              <a:ext uri="{FF2B5EF4-FFF2-40B4-BE49-F238E27FC236}">
                <a16:creationId xmlns:a16="http://schemas.microsoft.com/office/drawing/2014/main" id="{14EF3BF1-4F57-5540-A0E2-7579DC8714A0}"/>
              </a:ext>
            </a:extLst>
          </p:cNvPr>
          <p:cNvSpPr/>
          <p:nvPr/>
        </p:nvSpPr>
        <p:spPr>
          <a:xfrm>
            <a:off x="4385039" y="1337242"/>
            <a:ext cx="2801086" cy="614363"/>
          </a:xfrm>
          <a:prstGeom prst="wedgeRoundRectCallout">
            <a:avLst>
              <a:gd name="adj1" fmla="val -29916"/>
              <a:gd name="adj2" fmla="val 931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Tip: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 other data points by replacing product images with other icons or only use the bars</a:t>
            </a:r>
            <a:endParaRPr lang="en-US" sz="10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F940A7-1F7E-A345-A5FE-FEA3D320FD5A}"/>
              </a:ext>
            </a:extLst>
          </p:cNvPr>
          <p:cNvGrpSpPr/>
          <p:nvPr/>
        </p:nvGrpSpPr>
        <p:grpSpPr>
          <a:xfrm>
            <a:off x="705355" y="3804499"/>
            <a:ext cx="3016773" cy="1736844"/>
            <a:chOff x="581007" y="2075181"/>
            <a:chExt cx="3016773" cy="173684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1A5E90-98F6-5D40-9681-68F754AC7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1007" y="2075181"/>
              <a:ext cx="796822" cy="79682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2714A98-FBFC-F849-BF7B-A09FDA2F0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2327" y="2075181"/>
              <a:ext cx="796822" cy="7968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766283-1D4B-2043-9072-320A69590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1207" y="2075181"/>
              <a:ext cx="796822" cy="79682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6B5767E-5498-EA47-BC41-09D193C33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00958" y="2075181"/>
              <a:ext cx="796822" cy="79682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A1B1DA-8BF6-4244-9183-880D5AE956A9}"/>
                </a:ext>
              </a:extLst>
            </p:cNvPr>
            <p:cNvSpPr txBox="1"/>
            <p:nvPr/>
          </p:nvSpPr>
          <p:spPr>
            <a:xfrm>
              <a:off x="898842" y="2693029"/>
              <a:ext cx="234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272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000" b="1" dirty="0">
                  <a:solidFill>
                    <a:srgbClr val="91D6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 OF  </a:t>
              </a:r>
              <a:r>
                <a:rPr lang="en-US" sz="3600" b="1" dirty="0">
                  <a:solidFill>
                    <a:srgbClr val="F272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ECE2F0-4626-7C46-8A26-B8A5F5623296}"/>
                </a:ext>
              </a:extLst>
            </p:cNvPr>
            <p:cNvSpPr txBox="1"/>
            <p:nvPr/>
          </p:nvSpPr>
          <p:spPr>
            <a:xfrm>
              <a:off x="692873" y="3350360"/>
              <a:ext cx="2866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kern="900" spc="100" dirty="0">
                  <a:latin typeface="Arial" panose="020B0604020202020204" pitchFamily="34" charset="0"/>
                  <a:cs typeface="Arial" panose="020B0604020202020204" pitchFamily="34" charset="0"/>
                </a:rPr>
                <a:t>Body copy about the statistic goes here.</a:t>
              </a:r>
            </a:p>
          </p:txBody>
        </p:sp>
      </p:grpSp>
      <p:sp>
        <p:nvSpPr>
          <p:cNvPr id="45" name="Speech Bubble: Rectangle with Corners Rounded 57">
            <a:extLst>
              <a:ext uri="{FF2B5EF4-FFF2-40B4-BE49-F238E27FC236}">
                <a16:creationId xmlns:a16="http://schemas.microsoft.com/office/drawing/2014/main" id="{4EF75DA5-94B9-44F7-8B78-F38FAD85213A}"/>
              </a:ext>
            </a:extLst>
          </p:cNvPr>
          <p:cNvSpPr/>
          <p:nvPr/>
        </p:nvSpPr>
        <p:spPr>
          <a:xfrm>
            <a:off x="3456319" y="5559904"/>
            <a:ext cx="2801086" cy="842095"/>
          </a:xfrm>
          <a:prstGeom prst="wedgeRoundRectCallout">
            <a:avLst>
              <a:gd name="adj1" fmla="val -47388"/>
              <a:gd name="adj2" fmla="val -1563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Tip: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a grayscale version of any icon, create a copy of the icon, click the “format tab”, click “color”, then select the grayscale option under “recolor”.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969879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4324</TotalTime>
  <Words>454</Words>
  <Application>Microsoft Office PowerPoint</Application>
  <PresentationFormat>Custom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Lisa Alcorn</cp:lastModifiedBy>
  <cp:revision>47</cp:revision>
  <dcterms:created xsi:type="dcterms:W3CDTF">2019-04-05T00:04:03Z</dcterms:created>
  <dcterms:modified xsi:type="dcterms:W3CDTF">2019-05-01T15:49:20Z</dcterms:modified>
</cp:coreProperties>
</file>