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858000" cy="9144000"/>
  <p:embeddedFontLst>
    <p:embeddedFont>
      <p:font typeface="Montserra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E2EEE9-C772-4E3D-8DF5-890F78B9CA2F}">
  <a:tblStyle styleId="{3BE2EEE9-C772-4E3D-8DF5-890F78B9CA2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regular.fntdata"/><Relationship Id="rId21" Type="http://schemas.openxmlformats.org/officeDocument/2006/relationships/slide" Target="slides/slide15.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SzPts val="1100"/>
              <a:buFont typeface="Arial"/>
              <a:buNone/>
            </a:pPr>
            <a:r>
              <a:t/>
            </a:r>
            <a:endParaRPr b="0" i="0" sz="1100" u="none" cap="none" strike="noStrike">
              <a:solidFill>
                <a:schemeClr val="dk1"/>
              </a:solidFill>
              <a:latin typeface="Trebuchet MS"/>
              <a:ea typeface="Trebuchet MS"/>
              <a:cs typeface="Trebuchet MS"/>
              <a:sym typeface="Trebuchet MS"/>
            </a:endParaRPr>
          </a:p>
        </p:txBody>
      </p:sp>
      <p:sp>
        <p:nvSpPr>
          <p:cNvPr id="24" name="Google Shape;2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5d9ef4686_0_4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US" sz="1100">
                <a:solidFill>
                  <a:srgbClr val="000000"/>
                </a:solidFill>
                <a:latin typeface="Trebuchet MS"/>
                <a:ea typeface="Trebuchet MS"/>
                <a:cs typeface="Trebuchet MS"/>
                <a:sym typeface="Trebuchet MS"/>
              </a:rPr>
              <a:t>Current exemptions:</a:t>
            </a:r>
            <a:endParaRPr sz="1100">
              <a:solidFill>
                <a:srgbClr val="000000"/>
              </a:solidFill>
              <a:latin typeface="Trebuchet MS"/>
              <a:ea typeface="Trebuchet MS"/>
              <a:cs typeface="Trebuchet MS"/>
              <a:sym typeface="Trebuchet MS"/>
            </a:endParaRPr>
          </a:p>
          <a:p>
            <a:pPr indent="-298450" lvl="0" marL="457200" rtl="0" algn="l">
              <a:lnSpc>
                <a:spcPct val="115000"/>
              </a:lnSpc>
              <a:spcBef>
                <a:spcPts val="0"/>
              </a:spcBef>
              <a:spcAft>
                <a:spcPts val="0"/>
              </a:spcAft>
              <a:buClr>
                <a:srgbClr val="000000"/>
              </a:buClr>
              <a:buSzPts val="1100"/>
              <a:buFont typeface="Trebuchet MS"/>
              <a:buChar char="●"/>
            </a:pPr>
            <a:r>
              <a:rPr lang="en-US" sz="1100">
                <a:solidFill>
                  <a:srgbClr val="000000"/>
                </a:solidFill>
                <a:latin typeface="Trebuchet MS"/>
                <a:ea typeface="Trebuchet MS"/>
                <a:cs typeface="Trebuchet MS"/>
                <a:sym typeface="Trebuchet MS"/>
              </a:rPr>
              <a:t>retail tobacco /  vape shops</a:t>
            </a:r>
            <a:endParaRPr sz="1100">
              <a:solidFill>
                <a:srgbClr val="000000"/>
              </a:solidFill>
              <a:latin typeface="Trebuchet MS"/>
              <a:ea typeface="Trebuchet MS"/>
              <a:cs typeface="Trebuchet MS"/>
              <a:sym typeface="Trebuchet MS"/>
            </a:endParaRPr>
          </a:p>
          <a:p>
            <a:pPr indent="-298450" lvl="0" marL="457200" rtl="0" algn="l">
              <a:lnSpc>
                <a:spcPct val="115000"/>
              </a:lnSpc>
              <a:spcBef>
                <a:spcPts val="0"/>
              </a:spcBef>
              <a:spcAft>
                <a:spcPts val="0"/>
              </a:spcAft>
              <a:buClr>
                <a:srgbClr val="000000"/>
              </a:buClr>
              <a:buSzPts val="1100"/>
              <a:buFont typeface="Trebuchet MS"/>
              <a:buChar char="●"/>
            </a:pPr>
            <a:r>
              <a:rPr lang="en-US" sz="1100">
                <a:solidFill>
                  <a:srgbClr val="000000"/>
                </a:solidFill>
                <a:latin typeface="Trebuchet MS"/>
                <a:ea typeface="Trebuchet MS"/>
                <a:cs typeface="Trebuchet MS"/>
                <a:sym typeface="Trebuchet MS"/>
              </a:rPr>
              <a:t>cigar bars: income thresholds</a:t>
            </a:r>
            <a:endParaRPr sz="1100">
              <a:solidFill>
                <a:srgbClr val="000000"/>
              </a:solidFill>
              <a:latin typeface="Trebuchet MS"/>
              <a:ea typeface="Trebuchet MS"/>
              <a:cs typeface="Trebuchet MS"/>
              <a:sym typeface="Trebuchet MS"/>
            </a:endParaRPr>
          </a:p>
          <a:p>
            <a:pPr indent="-298450" lvl="0" marL="457200" rtl="0" algn="l">
              <a:lnSpc>
                <a:spcPct val="115000"/>
              </a:lnSpc>
              <a:spcBef>
                <a:spcPts val="0"/>
              </a:spcBef>
              <a:spcAft>
                <a:spcPts val="0"/>
              </a:spcAft>
              <a:buClr>
                <a:srgbClr val="000000"/>
              </a:buClr>
              <a:buSzPts val="1100"/>
              <a:buFont typeface="Trebuchet MS"/>
              <a:buChar char="●"/>
            </a:pPr>
            <a:r>
              <a:rPr lang="en-US" sz="1100">
                <a:solidFill>
                  <a:srgbClr val="000000"/>
                </a:solidFill>
                <a:latin typeface="Trebuchet MS"/>
                <a:ea typeface="Trebuchet MS"/>
                <a:cs typeface="Trebuchet MS"/>
                <a:sym typeface="Trebuchet MS"/>
              </a:rPr>
              <a:t>Reail MJ</a:t>
            </a:r>
            <a:endParaRPr sz="1100">
              <a:solidFill>
                <a:srgbClr val="000000"/>
              </a:solidFill>
              <a:latin typeface="Trebuchet MS"/>
              <a:ea typeface="Trebuchet MS"/>
              <a:cs typeface="Trebuchet MS"/>
              <a:sym typeface="Trebuchet MS"/>
            </a:endParaRPr>
          </a:p>
        </p:txBody>
      </p:sp>
      <p:sp>
        <p:nvSpPr>
          <p:cNvPr id="102" name="Google Shape;102;gf5d9ef4686_0_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f5d9ef4686_0_58: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0" name="Google Shape;110;gf5d9ef4686_0_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t/>
            </a:r>
            <a:endParaRPr/>
          </a:p>
        </p:txBody>
      </p:sp>
      <p:sp>
        <p:nvSpPr>
          <p:cNvPr id="119" name="Google Shape;11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5c44e4c4c7_1_10: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4" name="Google Shape;124;g5c44e4c4c7_1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0" name="Google Shape;130;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25000"/>
              </a:lnSpc>
              <a:spcBef>
                <a:spcPts val="0"/>
              </a:spcBef>
              <a:spcAft>
                <a:spcPts val="0"/>
              </a:spcAft>
              <a:buClr>
                <a:schemeClr val="dk1"/>
              </a:buClr>
              <a:buSzPts val="1100"/>
              <a:buFont typeface="Arial"/>
              <a:buNone/>
            </a:pPr>
            <a:r>
              <a:t/>
            </a:r>
            <a:endParaRPr b="0" i="0" sz="1100" u="none" cap="none" strike="noStrike">
              <a:solidFill>
                <a:schemeClr val="dk1"/>
              </a:solidFill>
              <a:latin typeface="Trebuchet MS"/>
              <a:ea typeface="Trebuchet MS"/>
              <a:cs typeface="Trebuchet MS"/>
              <a:sym typeface="Trebuchet MS"/>
            </a:endParaRPr>
          </a:p>
        </p:txBody>
      </p:sp>
      <p:sp>
        <p:nvSpPr>
          <p:cNvPr id="136" name="Google Shape;13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 name="Google Shape;31;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 name="Google Shape;3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5c44e4c4c7_1_5: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8" name="Google Shape;38;g5c44e4c4c7_1_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f1c31b6cc5_0_18: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9" name="Google Shape;49;gf1c31b6cc5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f1c31b6cc5_0_6: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9" name="Google Shape;59;gf1c31b6cc5_0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f1c31b6cc5_0_3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9" name="Google Shape;69;gf1c31b6cc5_0_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5d9ef4686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In addition to being low cost to implement and permanently changing the environment to a more healthy one, SF policies are proven to reduce initiation among youth by denormalizing smoking behaviors, the promote tobacco treatment and cessation by reducing the settings in which smoking can occur, and ultimately the protect against involuntary SHS exposure</a:t>
            </a:r>
            <a:endParaRPr/>
          </a:p>
        </p:txBody>
      </p:sp>
      <p:sp>
        <p:nvSpPr>
          <p:cNvPr id="78" name="Google Shape;78;gf5d9ef4686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f5d9ef4686_0_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In addition to being low cost to implement and permanently changing the environment to a more healthy one, SF policies are proven to reduce initiation among youth by denormalizing smoking behaviors, the promote tobacco treatment and cessation by reducing the settings in which smoking can occur, and ultimately the protect against involuntary SHS exposure</a:t>
            </a:r>
            <a:endParaRPr/>
          </a:p>
        </p:txBody>
      </p:sp>
      <p:sp>
        <p:nvSpPr>
          <p:cNvPr id="86" name="Google Shape;86;gf5d9ef4686_0_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solidFill>
                  <a:srgbClr val="000000"/>
                </a:solidFill>
                <a:latin typeface="Trebuchet MS"/>
                <a:ea typeface="Trebuchet MS"/>
                <a:cs typeface="Trebuchet MS"/>
                <a:sym typeface="Trebuchet MS"/>
              </a:rPr>
              <a:t>*if lesser perimeter was codified prior to 1/1/2019 it still applies</a:t>
            </a:r>
            <a:endParaRPr sz="1100">
              <a:solidFill>
                <a:srgbClr val="000000"/>
              </a:solidFill>
              <a:latin typeface="Trebuchet MS"/>
              <a:ea typeface="Trebuchet MS"/>
              <a:cs typeface="Trebuchet MS"/>
              <a:sym typeface="Trebuchet MS"/>
            </a:endParaRPr>
          </a:p>
          <a:p>
            <a:pPr indent="0" lvl="0" marL="0" rtl="0" algn="l">
              <a:lnSpc>
                <a:spcPct val="115000"/>
              </a:lnSpc>
              <a:spcBef>
                <a:spcPts val="0"/>
              </a:spcBef>
              <a:spcAft>
                <a:spcPts val="0"/>
              </a:spcAft>
              <a:buNone/>
            </a:pPr>
            <a:r>
              <a:rPr lang="en-US" sz="1100">
                <a:solidFill>
                  <a:srgbClr val="000000"/>
                </a:solidFill>
                <a:latin typeface="Trebuchet MS"/>
                <a:ea typeface="Trebuchet MS"/>
                <a:cs typeface="Trebuchet MS"/>
                <a:sym typeface="Trebuchet MS"/>
              </a:rPr>
              <a:t>*requires local approval via decision making body or ballot initiative</a:t>
            </a:r>
            <a:endParaRPr sz="1100">
              <a:solidFill>
                <a:srgbClr val="000000"/>
              </a:solidFill>
              <a:latin typeface="Trebuchet MS"/>
              <a:ea typeface="Trebuchet MS"/>
              <a:cs typeface="Trebuchet MS"/>
              <a:sym typeface="Trebuchet MS"/>
            </a:endParaRPr>
          </a:p>
        </p:txBody>
      </p:sp>
      <p:sp>
        <p:nvSpPr>
          <p:cNvPr id="94" name="Google Shape;9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Content - Text Slide">
  <p:cSld name="Grey Content - Text Slide">
    <p:spTree>
      <p:nvGrpSpPr>
        <p:cNvPr id="13" name="Shape 13"/>
        <p:cNvGrpSpPr/>
        <p:nvPr/>
      </p:nvGrpSpPr>
      <p:grpSpPr>
        <a:xfrm>
          <a:off x="0" y="0"/>
          <a:ext cx="0" cy="0"/>
          <a:chOff x="0" y="0"/>
          <a:chExt cx="0" cy="0"/>
        </a:xfrm>
      </p:grpSpPr>
      <p:sp>
        <p:nvSpPr>
          <p:cNvPr id="14" name="Google Shape;14;p2"/>
          <p:cNvSpPr txBox="1"/>
          <p:nvPr>
            <p:ph idx="1" type="body"/>
          </p:nvPr>
        </p:nvSpPr>
        <p:spPr>
          <a:xfrm>
            <a:off x="304800" y="152400"/>
            <a:ext cx="8534400" cy="457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560"/>
              </a:spcBef>
              <a:spcAft>
                <a:spcPts val="0"/>
              </a:spcAft>
              <a:buClr>
                <a:schemeClr val="lt1"/>
              </a:buClr>
              <a:buSzPts val="1400"/>
              <a:buFont typeface="Arial"/>
              <a:buNone/>
              <a:defRPr b="1" i="0" sz="2800" u="none" cap="none" strike="noStrike">
                <a:solidFill>
                  <a:schemeClr val="lt1"/>
                </a:solidFill>
                <a:latin typeface="Trebuchet MS"/>
                <a:ea typeface="Trebuchet MS"/>
                <a:cs typeface="Trebuchet MS"/>
                <a:sym typeface="Trebuchet MS"/>
              </a:defRPr>
            </a:lvl1pPr>
            <a:lvl2pPr indent="-228600" lvl="1" marL="914400" marR="0" rtl="0" algn="l">
              <a:lnSpc>
                <a:spcPct val="100000"/>
              </a:lnSpc>
              <a:spcBef>
                <a:spcPts val="560"/>
              </a:spcBef>
              <a:spcAft>
                <a:spcPts val="0"/>
              </a:spcAft>
              <a:buClr>
                <a:schemeClr val="lt1"/>
              </a:buClr>
              <a:buSzPts val="1400"/>
              <a:buFont typeface="Arial"/>
              <a:buNone/>
              <a:defRPr b="1" i="0" sz="2800" u="none" cap="none" strike="noStrike">
                <a:solidFill>
                  <a:schemeClr val="lt1"/>
                </a:solidFill>
                <a:latin typeface="Trebuchet MS"/>
                <a:ea typeface="Trebuchet MS"/>
                <a:cs typeface="Trebuchet MS"/>
                <a:sym typeface="Trebuchet MS"/>
              </a:defRPr>
            </a:lvl2pPr>
            <a:lvl3pPr indent="-228600" lvl="2" marL="1371600" marR="0" rtl="0" algn="l">
              <a:lnSpc>
                <a:spcPct val="100000"/>
              </a:lnSpc>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 name="Google Shape;15;p2"/>
          <p:cNvSpPr txBox="1"/>
          <p:nvPr>
            <p:ph idx="2" type="body"/>
          </p:nvPr>
        </p:nvSpPr>
        <p:spPr>
          <a:xfrm>
            <a:off x="304800" y="914400"/>
            <a:ext cx="8458200" cy="44196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6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81000" lvl="1" marL="9144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3pPr>
            <a:lvl4pPr indent="-381000" lvl="3" marL="18288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4pPr>
            <a:lvl5pPr indent="-381000" lvl="4" marL="22860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Content - Text Slide 1">
  <p:cSld name="Grey Content - Text Slide_1">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Content - Picture Slide">
  <p:cSld name="Grey Content - Picture Slide">
    <p:spTree>
      <p:nvGrpSpPr>
        <p:cNvPr id="17" name="Shape 17"/>
        <p:cNvGrpSpPr/>
        <p:nvPr/>
      </p:nvGrpSpPr>
      <p:grpSpPr>
        <a:xfrm>
          <a:off x="0" y="0"/>
          <a:ext cx="0" cy="0"/>
          <a:chOff x="0" y="0"/>
          <a:chExt cx="0" cy="0"/>
        </a:xfrm>
      </p:grpSpPr>
      <p:sp>
        <p:nvSpPr>
          <p:cNvPr id="18" name="Google Shape;18;p4"/>
          <p:cNvSpPr/>
          <p:nvPr>
            <p:ph idx="2" type="pic"/>
          </p:nvPr>
        </p:nvSpPr>
        <p:spPr>
          <a:xfrm>
            <a:off x="228600" y="990600"/>
            <a:ext cx="8686800" cy="487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 name="Google Shape;19;p4"/>
          <p:cNvSpPr txBox="1"/>
          <p:nvPr>
            <p:ph idx="1" type="body"/>
          </p:nvPr>
        </p:nvSpPr>
        <p:spPr>
          <a:xfrm>
            <a:off x="228600" y="152400"/>
            <a:ext cx="8534400" cy="457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560"/>
              </a:spcBef>
              <a:spcAft>
                <a:spcPts val="0"/>
              </a:spcAft>
              <a:buClr>
                <a:schemeClr val="lt1"/>
              </a:buClr>
              <a:buSzPts val="1400"/>
              <a:buFont typeface="Arial"/>
              <a:buNone/>
              <a:defRPr b="1" i="0" sz="2800" u="none" cap="none" strike="noStrike">
                <a:solidFill>
                  <a:schemeClr val="lt1"/>
                </a:solidFill>
                <a:latin typeface="Trebuchet MS"/>
                <a:ea typeface="Trebuchet MS"/>
                <a:cs typeface="Trebuchet MS"/>
                <a:sym typeface="Trebuchet M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7521"/>
        </a:solidFill>
      </p:bgPr>
    </p:bg>
    <p:spTree>
      <p:nvGrpSpPr>
        <p:cNvPr id="9" name="Shape 9"/>
        <p:cNvGrpSpPr/>
        <p:nvPr/>
      </p:nvGrpSpPr>
      <p:grpSpPr>
        <a:xfrm>
          <a:off x="0" y="0"/>
          <a:ext cx="0" cy="0"/>
          <a:chOff x="0" y="0"/>
          <a:chExt cx="0" cy="0"/>
        </a:xfrm>
      </p:grpSpPr>
      <p:sp>
        <p:nvSpPr>
          <p:cNvPr id="10" name="Google Shape;10;p1"/>
          <p:cNvSpPr/>
          <p:nvPr/>
        </p:nvSpPr>
        <p:spPr>
          <a:xfrm>
            <a:off x="0" y="0"/>
            <a:ext cx="9144000" cy="6858000"/>
          </a:xfrm>
          <a:prstGeom prst="rect">
            <a:avLst/>
          </a:prstGeom>
          <a:solidFill>
            <a:srgbClr val="5C666F"/>
          </a:solidFill>
          <a:ln>
            <a:noFill/>
          </a:ln>
        </p:spPr>
        <p:txBody>
          <a:bodyPr anchorCtr="0" anchor="ctr" bIns="50800" lIns="50800" spcFirstLastPara="1" rIns="50800" wrap="square" tIns="50800">
            <a:noAutofit/>
          </a:bodyPr>
          <a:lstStyle/>
          <a:p>
            <a:pPr indent="0" lvl="0" marL="22860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C6670"/>
              </a:solidFill>
              <a:latin typeface="Trebuchet MS"/>
              <a:ea typeface="Trebuchet MS"/>
              <a:cs typeface="Trebuchet MS"/>
              <a:sym typeface="Trebuchet MS"/>
            </a:endParaRPr>
          </a:p>
        </p:txBody>
      </p:sp>
      <p:sp>
        <p:nvSpPr>
          <p:cNvPr id="11" name="Google Shape;11;p1"/>
          <p:cNvSpPr/>
          <p:nvPr/>
        </p:nvSpPr>
        <p:spPr>
          <a:xfrm>
            <a:off x="0" y="6172200"/>
            <a:ext cx="9144000"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CDPHE-Dept-Logo_HiRes.jpg" id="12" name="Google Shape;12;p1"/>
          <p:cNvPicPr preferRelativeResize="0"/>
          <p:nvPr/>
        </p:nvPicPr>
        <p:blipFill rotWithShape="1">
          <a:blip r:embed="rId1">
            <a:alphaModFix/>
          </a:blip>
          <a:srcRect b="0" l="0" r="0" t="0"/>
          <a:stretch/>
        </p:blipFill>
        <p:spPr>
          <a:xfrm>
            <a:off x="7086600" y="6324600"/>
            <a:ext cx="1828800" cy="367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mailto:keith.cooper@state.co.u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docs.google.com/presentation/d/1PvFzIdieSONyasCTH2rMnaNskQiHls34/edit?usp=sharing&amp;ouid=112276601625149103401&amp;rtpof=true&amp;sd=tru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5.gif"/><Relationship Id="rId5"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mailto:Tara.Dunn@state.co.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 name="Shape 25"/>
        <p:cNvGrpSpPr/>
        <p:nvPr/>
      </p:nvGrpSpPr>
      <p:grpSpPr>
        <a:xfrm>
          <a:off x="0" y="0"/>
          <a:ext cx="0" cy="0"/>
          <a:chOff x="0" y="0"/>
          <a:chExt cx="0" cy="0"/>
        </a:xfrm>
      </p:grpSpPr>
      <p:sp>
        <p:nvSpPr>
          <p:cNvPr id="26" name="Google Shape;26;p7"/>
          <p:cNvSpPr/>
          <p:nvPr/>
        </p:nvSpPr>
        <p:spPr>
          <a:xfrm>
            <a:off x="0" y="0"/>
            <a:ext cx="9144000" cy="6203100"/>
          </a:xfrm>
          <a:prstGeom prst="rect">
            <a:avLst/>
          </a:pr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7"/>
          <p:cNvSpPr txBox="1"/>
          <p:nvPr>
            <p:ph idx="2" type="body"/>
          </p:nvPr>
        </p:nvSpPr>
        <p:spPr>
          <a:xfrm>
            <a:off x="0" y="0"/>
            <a:ext cx="9144000" cy="6203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600"/>
              </a:spcBef>
              <a:spcAft>
                <a:spcPts val="0"/>
              </a:spcAft>
              <a:buClr>
                <a:schemeClr val="lt1"/>
              </a:buClr>
              <a:buSzPts val="2400"/>
              <a:buFont typeface="Arial"/>
              <a:buNone/>
            </a:pPr>
            <a:r>
              <a:t/>
            </a:r>
            <a:endParaRPr b="1" sz="4800">
              <a:latin typeface="Montserrat"/>
              <a:ea typeface="Montserrat"/>
              <a:cs typeface="Montserrat"/>
              <a:sym typeface="Montserrat"/>
            </a:endParaRPr>
          </a:p>
          <a:p>
            <a:pPr indent="0" lvl="0" marL="0" marR="0" rtl="0" algn="ctr">
              <a:lnSpc>
                <a:spcPct val="100000"/>
              </a:lnSpc>
              <a:spcBef>
                <a:spcPts val="600"/>
              </a:spcBef>
              <a:spcAft>
                <a:spcPts val="0"/>
              </a:spcAft>
              <a:buClr>
                <a:schemeClr val="lt1"/>
              </a:buClr>
              <a:buSzPts val="2400"/>
              <a:buFont typeface="Arial"/>
              <a:buNone/>
            </a:pPr>
            <a:r>
              <a:t/>
            </a:r>
            <a:endParaRPr b="1" sz="4800">
              <a:latin typeface="Montserrat"/>
              <a:ea typeface="Montserrat"/>
              <a:cs typeface="Montserrat"/>
              <a:sym typeface="Montserrat"/>
            </a:endParaRPr>
          </a:p>
          <a:p>
            <a:pPr indent="0" lvl="0" marL="0" marR="0" rtl="0" algn="ctr">
              <a:lnSpc>
                <a:spcPct val="100000"/>
              </a:lnSpc>
              <a:spcBef>
                <a:spcPts val="600"/>
              </a:spcBef>
              <a:spcAft>
                <a:spcPts val="0"/>
              </a:spcAft>
              <a:buClr>
                <a:schemeClr val="lt1"/>
              </a:buClr>
              <a:buSzPts val="2400"/>
              <a:buFont typeface="Arial"/>
              <a:buNone/>
            </a:pPr>
            <a:r>
              <a:rPr b="1" lang="en-US" sz="4800">
                <a:solidFill>
                  <a:srgbClr val="00B0F0"/>
                </a:solidFill>
                <a:latin typeface="Montserrat"/>
                <a:ea typeface="Montserrat"/>
                <a:cs typeface="Montserrat"/>
                <a:sym typeface="Montserrat"/>
              </a:rPr>
              <a:t>CDPHE Update Call</a:t>
            </a:r>
            <a:endParaRPr/>
          </a:p>
          <a:p>
            <a:pPr indent="0" lvl="0" marL="0" marR="0" rtl="0" algn="ctr">
              <a:lnSpc>
                <a:spcPct val="100000"/>
              </a:lnSpc>
              <a:spcBef>
                <a:spcPts val="600"/>
              </a:spcBef>
              <a:spcAft>
                <a:spcPts val="0"/>
              </a:spcAft>
              <a:buClr>
                <a:schemeClr val="lt1"/>
              </a:buClr>
              <a:buSzPts val="2400"/>
              <a:buFont typeface="Arial"/>
              <a:buNone/>
            </a:pPr>
            <a:r>
              <a:rPr b="1" lang="en-US" sz="4400">
                <a:solidFill>
                  <a:srgbClr val="00B0F0"/>
                </a:solidFill>
                <a:latin typeface="Montserrat"/>
                <a:ea typeface="Montserrat"/>
                <a:cs typeface="Montserrat"/>
                <a:sym typeface="Montserrat"/>
              </a:rPr>
              <a:t>October 6, 2021</a:t>
            </a:r>
            <a:endParaRPr b="1" sz="4400">
              <a:solidFill>
                <a:srgbClr val="00B0F0"/>
              </a:solidFill>
              <a:latin typeface="Montserrat"/>
              <a:ea typeface="Montserrat"/>
              <a:cs typeface="Montserrat"/>
              <a:sym typeface="Montserrat"/>
            </a:endParaRPr>
          </a:p>
        </p:txBody>
      </p:sp>
      <p:pic>
        <p:nvPicPr>
          <p:cNvPr id="28" name="Google Shape;28;p7"/>
          <p:cNvPicPr preferRelativeResize="0"/>
          <p:nvPr/>
        </p:nvPicPr>
        <p:blipFill rotWithShape="1">
          <a:blip r:embed="rId4">
            <a:alphaModFix/>
          </a:blip>
          <a:srcRect b="0" l="0" r="0" t="0"/>
          <a:stretch/>
        </p:blipFill>
        <p:spPr>
          <a:xfrm>
            <a:off x="0" y="0"/>
            <a:ext cx="5172502" cy="21290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p:nvPr/>
        </p:nvSpPr>
        <p:spPr>
          <a:xfrm>
            <a:off x="4515900" y="-20375"/>
            <a:ext cx="4628100" cy="620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16"/>
          <p:cNvSpPr/>
          <p:nvPr/>
        </p:nvSpPr>
        <p:spPr>
          <a:xfrm>
            <a:off x="125" y="0"/>
            <a:ext cx="4515900" cy="6203100"/>
          </a:xfrm>
          <a:prstGeom prst="rect">
            <a:avLst/>
          </a:prstGeom>
          <a:solidFill>
            <a:srgbClr val="009A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6"/>
          <p:cNvSpPr txBox="1"/>
          <p:nvPr/>
        </p:nvSpPr>
        <p:spPr>
          <a:xfrm>
            <a:off x="125" y="1732550"/>
            <a:ext cx="4515900" cy="191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US" sz="4800">
                <a:solidFill>
                  <a:srgbClr val="FFFFFF"/>
                </a:solidFill>
                <a:latin typeface="Trebuchet MS"/>
                <a:ea typeface="Trebuchet MS"/>
                <a:cs typeface="Trebuchet MS"/>
                <a:sym typeface="Trebuchet MS"/>
              </a:rPr>
              <a:t>Opportunities for local engagement</a:t>
            </a:r>
            <a:endParaRPr b="1" sz="4800">
              <a:solidFill>
                <a:srgbClr val="FFFFFF"/>
              </a:solidFill>
              <a:latin typeface="Trebuchet MS"/>
              <a:ea typeface="Trebuchet MS"/>
              <a:cs typeface="Trebuchet MS"/>
              <a:sym typeface="Trebuchet MS"/>
            </a:endParaRPr>
          </a:p>
        </p:txBody>
      </p:sp>
      <p:sp>
        <p:nvSpPr>
          <p:cNvPr id="107" name="Google Shape;107;p16"/>
          <p:cNvSpPr txBox="1"/>
          <p:nvPr/>
        </p:nvSpPr>
        <p:spPr>
          <a:xfrm>
            <a:off x="4515900" y="0"/>
            <a:ext cx="4628100" cy="62031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rgbClr val="009ADD"/>
              </a:buClr>
              <a:buSzPts val="3000"/>
              <a:buFont typeface="Trebuchet MS"/>
              <a:buChar char="●"/>
            </a:pPr>
            <a:r>
              <a:rPr lang="en-US" sz="3000">
                <a:solidFill>
                  <a:srgbClr val="009ADD"/>
                </a:solidFill>
                <a:latin typeface="Trebuchet MS"/>
                <a:ea typeface="Trebuchet MS"/>
                <a:cs typeface="Trebuchet MS"/>
                <a:sym typeface="Trebuchet MS"/>
              </a:rPr>
              <a:t>Codifying entryway perimeters</a:t>
            </a:r>
            <a:endParaRPr sz="3000">
              <a:solidFill>
                <a:srgbClr val="009ADD"/>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sz="3000">
              <a:solidFill>
                <a:srgbClr val="009ADD"/>
              </a:solidFill>
              <a:latin typeface="Trebuchet MS"/>
              <a:ea typeface="Trebuchet MS"/>
              <a:cs typeface="Trebuchet MS"/>
              <a:sym typeface="Trebuchet MS"/>
            </a:endParaRPr>
          </a:p>
          <a:p>
            <a:pPr indent="-419100" lvl="0" marL="457200" marR="0" rtl="0" algn="l">
              <a:lnSpc>
                <a:spcPct val="100000"/>
              </a:lnSpc>
              <a:spcBef>
                <a:spcPts val="0"/>
              </a:spcBef>
              <a:spcAft>
                <a:spcPts val="0"/>
              </a:spcAft>
              <a:buClr>
                <a:srgbClr val="009ADD"/>
              </a:buClr>
              <a:buSzPts val="3000"/>
              <a:buFont typeface="Trebuchet MS"/>
              <a:buChar char="●"/>
            </a:pPr>
            <a:r>
              <a:rPr lang="en-US" sz="3000">
                <a:solidFill>
                  <a:srgbClr val="009ADD"/>
                </a:solidFill>
                <a:latin typeface="Trebuchet MS"/>
                <a:ea typeface="Trebuchet MS"/>
                <a:cs typeface="Trebuchet MS"/>
                <a:sym typeface="Trebuchet MS"/>
              </a:rPr>
              <a:t>Expand protections to high density outdoor settings &amp; workplaces</a:t>
            </a:r>
            <a:endParaRPr sz="3000">
              <a:solidFill>
                <a:srgbClr val="009ADD"/>
              </a:solidFill>
              <a:latin typeface="Trebuchet MS"/>
              <a:ea typeface="Trebuchet MS"/>
              <a:cs typeface="Trebuchet MS"/>
              <a:sym typeface="Trebuchet MS"/>
            </a:endParaRPr>
          </a:p>
          <a:p>
            <a:pPr indent="0" lvl="0" marL="457200" marR="0" rtl="0" algn="l">
              <a:lnSpc>
                <a:spcPct val="100000"/>
              </a:lnSpc>
              <a:spcBef>
                <a:spcPts val="0"/>
              </a:spcBef>
              <a:spcAft>
                <a:spcPts val="0"/>
              </a:spcAft>
              <a:buNone/>
            </a:pPr>
            <a:r>
              <a:t/>
            </a:r>
            <a:endParaRPr sz="3000">
              <a:solidFill>
                <a:srgbClr val="009ADD"/>
              </a:solidFill>
              <a:latin typeface="Trebuchet MS"/>
              <a:ea typeface="Trebuchet MS"/>
              <a:cs typeface="Trebuchet MS"/>
              <a:sym typeface="Trebuchet MS"/>
            </a:endParaRPr>
          </a:p>
          <a:p>
            <a:pPr indent="-419100" lvl="0" marL="457200" rtl="0" algn="l">
              <a:spcBef>
                <a:spcPts val="0"/>
              </a:spcBef>
              <a:spcAft>
                <a:spcPts val="0"/>
              </a:spcAft>
              <a:buClr>
                <a:srgbClr val="009ADD"/>
              </a:buClr>
              <a:buSzPts val="3000"/>
              <a:buFont typeface="Trebuchet MS"/>
              <a:buChar char="●"/>
            </a:pPr>
            <a:r>
              <a:rPr lang="en-US" sz="3000">
                <a:solidFill>
                  <a:srgbClr val="009ADD"/>
                </a:solidFill>
                <a:latin typeface="Trebuchet MS"/>
                <a:ea typeface="Trebuchet MS"/>
                <a:cs typeface="Trebuchet MS"/>
                <a:sym typeface="Trebuchet MS"/>
              </a:rPr>
              <a:t>Removing remaining exemptions and protecting against rollbacks</a:t>
            </a:r>
            <a:endParaRPr sz="3000">
              <a:solidFill>
                <a:srgbClr val="009ADD"/>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p:nvPr/>
        </p:nvSpPr>
        <p:spPr>
          <a:xfrm>
            <a:off x="0" y="0"/>
            <a:ext cx="9144000" cy="6203100"/>
          </a:xfrm>
          <a:prstGeom prst="rect">
            <a:avLst/>
          </a:prstGeom>
          <a:solidFill>
            <a:srgbClr val="009AD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5200">
                <a:solidFill>
                  <a:schemeClr val="lt1"/>
                </a:solidFill>
                <a:latin typeface="Trebuchet MS"/>
                <a:ea typeface="Trebuchet MS"/>
                <a:cs typeface="Trebuchet MS"/>
                <a:sym typeface="Trebuchet MS"/>
              </a:rPr>
              <a:t>text text </a:t>
            </a:r>
            <a:endParaRPr b="0" i="0" sz="1400" u="none" cap="none" strike="noStrike">
              <a:solidFill>
                <a:srgbClr val="000000"/>
              </a:solidFill>
              <a:latin typeface="Arial"/>
              <a:ea typeface="Arial"/>
              <a:cs typeface="Arial"/>
              <a:sym typeface="Arial"/>
            </a:endParaRPr>
          </a:p>
        </p:txBody>
      </p:sp>
      <p:sp>
        <p:nvSpPr>
          <p:cNvPr id="113" name="Google Shape;113;p17"/>
          <p:cNvSpPr txBox="1"/>
          <p:nvPr>
            <p:ph idx="2" type="body"/>
          </p:nvPr>
        </p:nvSpPr>
        <p:spPr>
          <a:xfrm>
            <a:off x="304800" y="1868825"/>
            <a:ext cx="8458200" cy="2447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SzPts val="2400"/>
              <a:buNone/>
            </a:pPr>
            <a:r>
              <a:rPr b="1" lang="en-US" sz="6000"/>
              <a:t>Click to add text</a:t>
            </a:r>
            <a:endParaRPr b="1" i="0" sz="6000" u="none" cap="none" strike="noStrike">
              <a:solidFill>
                <a:schemeClr val="lt1"/>
              </a:solidFill>
            </a:endParaRPr>
          </a:p>
        </p:txBody>
      </p:sp>
      <p:sp>
        <p:nvSpPr>
          <p:cNvPr id="114" name="Google Shape;114;p17"/>
          <p:cNvSpPr/>
          <p:nvPr/>
        </p:nvSpPr>
        <p:spPr>
          <a:xfrm>
            <a:off x="100" y="723100"/>
            <a:ext cx="9144000" cy="548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5200">
                <a:solidFill>
                  <a:schemeClr val="lt1"/>
                </a:solidFill>
                <a:latin typeface="Trebuchet MS"/>
                <a:ea typeface="Trebuchet MS"/>
                <a:cs typeface="Trebuchet MS"/>
                <a:sym typeface="Trebuchet MS"/>
              </a:rPr>
              <a:t>on: Materials</a:t>
            </a:r>
            <a:endParaRPr/>
          </a:p>
        </p:txBody>
      </p:sp>
      <p:sp>
        <p:nvSpPr>
          <p:cNvPr id="115" name="Google Shape;115;p17"/>
          <p:cNvSpPr txBox="1"/>
          <p:nvPr/>
        </p:nvSpPr>
        <p:spPr>
          <a:xfrm>
            <a:off x="228600" y="-152400"/>
            <a:ext cx="83022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200">
                <a:solidFill>
                  <a:schemeClr val="lt1"/>
                </a:solidFill>
                <a:latin typeface="Trebuchet MS"/>
                <a:ea typeface="Trebuchet MS"/>
                <a:cs typeface="Trebuchet MS"/>
                <a:sym typeface="Trebuchet MS"/>
              </a:rPr>
              <a:t>Questions</a:t>
            </a:r>
            <a:endParaRPr/>
          </a:p>
        </p:txBody>
      </p:sp>
      <p:sp>
        <p:nvSpPr>
          <p:cNvPr id="116" name="Google Shape;116;p17"/>
          <p:cNvSpPr txBox="1"/>
          <p:nvPr/>
        </p:nvSpPr>
        <p:spPr>
          <a:xfrm>
            <a:off x="100" y="1575450"/>
            <a:ext cx="92472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3000">
              <a:solidFill>
                <a:schemeClr val="dk1"/>
              </a:solidFill>
              <a:latin typeface="Trebuchet MS"/>
              <a:ea typeface="Trebuchet MS"/>
              <a:cs typeface="Trebuchet MS"/>
              <a:sym typeface="Trebuchet MS"/>
            </a:endParaRPr>
          </a:p>
          <a:p>
            <a:pPr indent="0" lvl="0" marL="0" rtl="0" algn="ctr">
              <a:spcBef>
                <a:spcPts val="0"/>
              </a:spcBef>
              <a:spcAft>
                <a:spcPts val="0"/>
              </a:spcAft>
              <a:buNone/>
            </a:pPr>
            <a:r>
              <a:t/>
            </a:r>
            <a:endParaRPr b="1" sz="24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b="1" lang="en-US" sz="3600" u="sng">
                <a:solidFill>
                  <a:schemeClr val="hlink"/>
                </a:solidFill>
                <a:latin typeface="Trebuchet MS"/>
                <a:ea typeface="Trebuchet MS"/>
                <a:cs typeface="Trebuchet MS"/>
                <a:sym typeface="Trebuchet MS"/>
                <a:hlinkClick r:id="rId3"/>
              </a:rPr>
              <a:t>keith.cooper@state.co.us</a:t>
            </a:r>
            <a:endParaRPr b="1" sz="3600">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idx="2" type="body"/>
          </p:nvPr>
        </p:nvSpPr>
        <p:spPr>
          <a:xfrm>
            <a:off x="374550" y="1914325"/>
            <a:ext cx="8394900" cy="1726800"/>
          </a:xfrm>
          <a:prstGeom prst="rect">
            <a:avLst/>
          </a:prstGeom>
          <a:noFill/>
          <a:ln>
            <a:noFill/>
          </a:ln>
        </p:spPr>
        <p:txBody>
          <a:bodyPr anchorCtr="0" anchor="ctr" bIns="45700" lIns="91425" spcFirstLastPara="1" rIns="91425" wrap="square" tIns="45700">
            <a:noAutofit/>
          </a:bodyPr>
          <a:lstStyle/>
          <a:p>
            <a:pPr indent="0" lvl="0" marL="457200" rtl="0" algn="l">
              <a:lnSpc>
                <a:spcPct val="115000"/>
              </a:lnSpc>
              <a:spcBef>
                <a:spcPts val="0"/>
              </a:spcBef>
              <a:spcAft>
                <a:spcPts val="0"/>
              </a:spcAft>
              <a:buNone/>
            </a:pPr>
            <a:r>
              <a:rPr lang="en-US" sz="3500"/>
              <a:t>Revised IP for better QPR alignment</a:t>
            </a:r>
            <a:endParaRPr b="1" i="0" sz="9600" u="none" cap="none" strike="noStrike"/>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p:nvPr/>
        </p:nvSpPr>
        <p:spPr>
          <a:xfrm>
            <a:off x="0" y="0"/>
            <a:ext cx="9144000" cy="6203100"/>
          </a:xfrm>
          <a:prstGeom prst="rect">
            <a:avLst/>
          </a:prstGeom>
          <a:solidFill>
            <a:srgbClr val="FFFFFF"/>
          </a:solidFill>
          <a:ln cap="flat" cmpd="sng" w="28575">
            <a:solidFill>
              <a:srgbClr val="009AD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9"/>
          <p:cNvSpPr txBox="1"/>
          <p:nvPr>
            <p:ph idx="2" type="body"/>
          </p:nvPr>
        </p:nvSpPr>
        <p:spPr>
          <a:xfrm>
            <a:off x="304800" y="1868825"/>
            <a:ext cx="8458200" cy="2447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SzPts val="2400"/>
              <a:buNone/>
            </a:pPr>
            <a:r>
              <a:rPr b="1" lang="en-US" sz="6000" u="sng">
                <a:solidFill>
                  <a:schemeClr val="hlink"/>
                </a:solidFill>
                <a:hlinkClick r:id="rId3"/>
              </a:rPr>
              <a:t>Bridge Assessment</a:t>
            </a:r>
            <a:r>
              <a:rPr b="1" lang="en-US" sz="6000">
                <a:solidFill>
                  <a:srgbClr val="1155CC"/>
                </a:solidFill>
              </a:rPr>
              <a:t> </a:t>
            </a:r>
            <a:endParaRPr b="1" i="0" sz="6000" u="none" cap="none" strike="noStrike">
              <a:solidFill>
                <a:srgbClr val="1155C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p:nvPr/>
        </p:nvSpPr>
        <p:spPr>
          <a:xfrm>
            <a:off x="0" y="0"/>
            <a:ext cx="9144000" cy="6203100"/>
          </a:xfrm>
          <a:prstGeom prst="rect">
            <a:avLst/>
          </a:prstGeom>
          <a:solidFill>
            <a:srgbClr val="009A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0"/>
          <p:cNvSpPr txBox="1"/>
          <p:nvPr>
            <p:ph idx="2" type="body"/>
          </p:nvPr>
        </p:nvSpPr>
        <p:spPr>
          <a:xfrm>
            <a:off x="304800" y="1868825"/>
            <a:ext cx="8458200" cy="2447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SzPts val="2400"/>
              <a:buNone/>
            </a:pPr>
            <a:r>
              <a:rPr b="1" lang="en-US" sz="6000"/>
              <a:t>Questions?</a:t>
            </a:r>
            <a:endParaRPr b="1" i="0" sz="6000" u="none" cap="none" strike="noStrike">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1"/>
          <p:cNvSpPr/>
          <p:nvPr/>
        </p:nvSpPr>
        <p:spPr>
          <a:xfrm>
            <a:off x="0" y="0"/>
            <a:ext cx="9144000" cy="6203100"/>
          </a:xfrm>
          <a:prstGeom prst="rect">
            <a:avLst/>
          </a:pr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1"/>
          <p:cNvSpPr txBox="1"/>
          <p:nvPr>
            <p:ph idx="2" type="body"/>
          </p:nvPr>
        </p:nvSpPr>
        <p:spPr>
          <a:xfrm>
            <a:off x="0" y="0"/>
            <a:ext cx="9144000" cy="6203100"/>
          </a:xfrm>
          <a:prstGeom prst="rect">
            <a:avLst/>
          </a:prstGeom>
          <a:solidFill>
            <a:srgbClr val="FFFFFF"/>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600"/>
              </a:spcBef>
              <a:spcAft>
                <a:spcPts val="0"/>
              </a:spcAft>
              <a:buClr>
                <a:schemeClr val="lt1"/>
              </a:buClr>
              <a:buSzPts val="2400"/>
              <a:buFont typeface="Arial"/>
              <a:buNone/>
            </a:pPr>
            <a:r>
              <a:t/>
            </a:r>
            <a:endParaRPr b="1" sz="4800">
              <a:latin typeface="Montserrat"/>
              <a:ea typeface="Montserrat"/>
              <a:cs typeface="Montserrat"/>
              <a:sym typeface="Montserrat"/>
            </a:endParaRPr>
          </a:p>
          <a:p>
            <a:pPr indent="0" lvl="0" marL="0" marR="0" rtl="0" algn="ctr">
              <a:lnSpc>
                <a:spcPct val="100000"/>
              </a:lnSpc>
              <a:spcBef>
                <a:spcPts val="600"/>
              </a:spcBef>
              <a:spcAft>
                <a:spcPts val="0"/>
              </a:spcAft>
              <a:buClr>
                <a:schemeClr val="lt1"/>
              </a:buClr>
              <a:buSzPts val="2400"/>
              <a:buFont typeface="Arial"/>
              <a:buNone/>
            </a:pPr>
            <a:r>
              <a:t/>
            </a:r>
            <a:endParaRPr b="1" sz="4800">
              <a:latin typeface="Montserrat"/>
              <a:ea typeface="Montserrat"/>
              <a:cs typeface="Montserrat"/>
              <a:sym typeface="Montserrat"/>
            </a:endParaRPr>
          </a:p>
          <a:p>
            <a:pPr indent="0" lvl="0" marL="0" marR="0" rtl="0" algn="ctr">
              <a:lnSpc>
                <a:spcPct val="100000"/>
              </a:lnSpc>
              <a:spcBef>
                <a:spcPts val="600"/>
              </a:spcBef>
              <a:spcAft>
                <a:spcPts val="0"/>
              </a:spcAft>
              <a:buClr>
                <a:schemeClr val="lt1"/>
              </a:buClr>
              <a:buSzPts val="2400"/>
              <a:buFont typeface="Arial"/>
              <a:buNone/>
            </a:pPr>
            <a:r>
              <a:rPr b="1" lang="en-US" sz="4800">
                <a:solidFill>
                  <a:srgbClr val="00B0F0"/>
                </a:solidFill>
                <a:latin typeface="Montserrat"/>
                <a:ea typeface="Montserrat"/>
                <a:cs typeface="Montserrat"/>
                <a:sym typeface="Montserrat"/>
              </a:rPr>
              <a:t>Thank You!</a:t>
            </a:r>
            <a:endParaRPr b="1">
              <a:solidFill>
                <a:srgbClr val="00B0F0"/>
              </a:solidFill>
            </a:endParaRPr>
          </a:p>
          <a:p>
            <a:pPr indent="0" lvl="0" marL="0" marR="0" rtl="0" algn="ctr">
              <a:lnSpc>
                <a:spcPct val="100000"/>
              </a:lnSpc>
              <a:spcBef>
                <a:spcPts val="600"/>
              </a:spcBef>
              <a:spcAft>
                <a:spcPts val="0"/>
              </a:spcAft>
              <a:buClr>
                <a:schemeClr val="lt1"/>
              </a:buClr>
              <a:buSzPts val="2400"/>
              <a:buFont typeface="Arial"/>
              <a:buNone/>
            </a:pPr>
            <a:r>
              <a:t/>
            </a:r>
            <a:endParaRPr b="1" sz="4800">
              <a:solidFill>
                <a:srgbClr val="00B0F0"/>
              </a:solidFill>
              <a:latin typeface="Montserrat"/>
              <a:ea typeface="Montserrat"/>
              <a:cs typeface="Montserrat"/>
              <a:sym typeface="Montserrat"/>
            </a:endParaRPr>
          </a:p>
          <a:p>
            <a:pPr indent="0" lvl="0" marL="0" marR="0" rtl="0" algn="ctr">
              <a:lnSpc>
                <a:spcPct val="100000"/>
              </a:lnSpc>
              <a:spcBef>
                <a:spcPts val="600"/>
              </a:spcBef>
              <a:spcAft>
                <a:spcPts val="0"/>
              </a:spcAft>
              <a:buClr>
                <a:schemeClr val="lt1"/>
              </a:buClr>
              <a:buSzPts val="2400"/>
              <a:buFont typeface="Arial"/>
              <a:buNone/>
            </a:pPr>
            <a:r>
              <a:rPr b="1" lang="en-US" sz="1800">
                <a:solidFill>
                  <a:srgbClr val="7F7F7F"/>
                </a:solidFill>
                <a:latin typeface="Montserrat"/>
                <a:ea typeface="Montserrat"/>
                <a:cs typeface="Montserrat"/>
                <a:sym typeface="Montserrat"/>
              </a:rPr>
              <a:t>Update Call and Presentation Will Be Posted on</a:t>
            </a:r>
            <a:endParaRPr/>
          </a:p>
          <a:p>
            <a:pPr indent="0" lvl="0" marL="0" marR="0" rtl="0" algn="ctr">
              <a:lnSpc>
                <a:spcPct val="100000"/>
              </a:lnSpc>
              <a:spcBef>
                <a:spcPts val="600"/>
              </a:spcBef>
              <a:spcAft>
                <a:spcPts val="0"/>
              </a:spcAft>
              <a:buClr>
                <a:schemeClr val="lt1"/>
              </a:buClr>
              <a:buSzPts val="2400"/>
              <a:buFont typeface="Arial"/>
              <a:buNone/>
            </a:pPr>
            <a:r>
              <a:rPr b="1" lang="en-US" sz="1800">
                <a:solidFill>
                  <a:srgbClr val="7F7F7F"/>
                </a:solidFill>
                <a:latin typeface="Montserrat"/>
                <a:ea typeface="Montserrat"/>
                <a:cs typeface="Montserrat"/>
                <a:sym typeface="Montserrat"/>
              </a:rPr>
              <a:t>Tobacco Free CO at www.tobaccofreeco.org</a:t>
            </a:r>
            <a:endParaRPr/>
          </a:p>
        </p:txBody>
      </p:sp>
      <p:pic>
        <p:nvPicPr>
          <p:cNvPr id="140" name="Google Shape;140;p21"/>
          <p:cNvPicPr preferRelativeResize="0"/>
          <p:nvPr/>
        </p:nvPicPr>
        <p:blipFill rotWithShape="1">
          <a:blip r:embed="rId4">
            <a:alphaModFix/>
          </a:blip>
          <a:srcRect b="0" l="0" r="0" t="0"/>
          <a:stretch/>
        </p:blipFill>
        <p:spPr>
          <a:xfrm>
            <a:off x="0" y="0"/>
            <a:ext cx="5172502" cy="21290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8"/>
          <p:cNvSpPr txBox="1"/>
          <p:nvPr/>
        </p:nvSpPr>
        <p:spPr>
          <a:xfrm>
            <a:off x="262467" y="497625"/>
            <a:ext cx="8627533" cy="1085642"/>
          </a:xfrm>
          <a:prstGeom prst="rect">
            <a:avLst/>
          </a:prstGeom>
          <a:solidFill>
            <a:srgbClr val="00B0F0"/>
          </a:solidFill>
          <a:ln cap="flat" cmpd="sng" w="19050">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FFFFFF"/>
                </a:solidFill>
                <a:latin typeface="Trebuchet MS"/>
                <a:ea typeface="Trebuchet MS"/>
                <a:cs typeface="Trebuchet MS"/>
                <a:sym typeface="Trebuchet MS"/>
              </a:rPr>
              <a:t>CDPHE Update Call Agenda</a:t>
            </a:r>
            <a:endParaRPr/>
          </a:p>
          <a:p>
            <a:pPr indent="0" lvl="0" marL="0" marR="0" rtl="0" algn="ctr">
              <a:lnSpc>
                <a:spcPct val="100000"/>
              </a:lnSpc>
              <a:spcBef>
                <a:spcPts val="0"/>
              </a:spcBef>
              <a:spcAft>
                <a:spcPts val="0"/>
              </a:spcAft>
              <a:buClr>
                <a:srgbClr val="000000"/>
              </a:buClr>
              <a:buSzPts val="2800"/>
              <a:buFont typeface="Arial"/>
              <a:buNone/>
            </a:pPr>
            <a:r>
              <a:rPr lang="en-US" sz="2800">
                <a:solidFill>
                  <a:srgbClr val="FFFFFF"/>
                </a:solidFill>
                <a:latin typeface="Trebuchet MS"/>
                <a:ea typeface="Trebuchet MS"/>
                <a:cs typeface="Trebuchet MS"/>
                <a:sym typeface="Trebuchet MS"/>
              </a:rPr>
              <a:t>October 6, 2021</a:t>
            </a:r>
            <a:r>
              <a:rPr b="0" i="0" lang="en-US" sz="2800" u="none" cap="none" strike="noStrike">
                <a:solidFill>
                  <a:srgbClr val="FFFFFF"/>
                </a:solidFill>
                <a:latin typeface="Trebuchet MS"/>
                <a:ea typeface="Trebuchet MS"/>
                <a:cs typeface="Trebuchet MS"/>
                <a:sym typeface="Trebuchet MS"/>
              </a:rPr>
              <a:t> </a:t>
            </a:r>
            <a:endParaRPr b="0" i="0" sz="2800" u="none" cap="none" strike="noStrike">
              <a:solidFill>
                <a:srgbClr val="FFFFFF"/>
              </a:solidFill>
              <a:latin typeface="Trebuchet MS"/>
              <a:ea typeface="Trebuchet MS"/>
              <a:cs typeface="Trebuchet MS"/>
              <a:sym typeface="Trebuchet MS"/>
            </a:endParaRPr>
          </a:p>
        </p:txBody>
      </p:sp>
      <p:sp>
        <p:nvSpPr>
          <p:cNvPr id="35" name="Google Shape;35;p8"/>
          <p:cNvSpPr txBox="1"/>
          <p:nvPr/>
        </p:nvSpPr>
        <p:spPr>
          <a:xfrm>
            <a:off x="262467" y="1735667"/>
            <a:ext cx="8627533" cy="3970318"/>
          </a:xfrm>
          <a:prstGeom prst="rect">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469900" lvl="0" marL="457200" rtl="0" algn="l">
              <a:lnSpc>
                <a:spcPct val="115000"/>
              </a:lnSpc>
              <a:spcBef>
                <a:spcPts val="0"/>
              </a:spcBef>
              <a:spcAft>
                <a:spcPts val="0"/>
              </a:spcAft>
              <a:buClr>
                <a:schemeClr val="lt1"/>
              </a:buClr>
              <a:buSzPts val="3800"/>
              <a:buFont typeface="Trebuchet MS"/>
              <a:buChar char="●"/>
            </a:pPr>
            <a:r>
              <a:rPr lang="en-US" sz="3800">
                <a:solidFill>
                  <a:schemeClr val="lt1"/>
                </a:solidFill>
                <a:latin typeface="Trebuchet MS"/>
                <a:ea typeface="Trebuchet MS"/>
                <a:cs typeface="Trebuchet MS"/>
                <a:sym typeface="Trebuchet MS"/>
              </a:rPr>
              <a:t>Social Norming Campaign</a:t>
            </a:r>
            <a:endParaRPr sz="3800">
              <a:solidFill>
                <a:schemeClr val="lt1"/>
              </a:solidFill>
              <a:latin typeface="Trebuchet MS"/>
              <a:ea typeface="Trebuchet MS"/>
              <a:cs typeface="Trebuchet MS"/>
              <a:sym typeface="Trebuchet MS"/>
            </a:endParaRPr>
          </a:p>
          <a:p>
            <a:pPr indent="-469900" lvl="1" marL="1371600" rtl="0" algn="l">
              <a:lnSpc>
                <a:spcPct val="115000"/>
              </a:lnSpc>
              <a:spcBef>
                <a:spcPts val="0"/>
              </a:spcBef>
              <a:spcAft>
                <a:spcPts val="0"/>
              </a:spcAft>
              <a:buClr>
                <a:schemeClr val="lt1"/>
              </a:buClr>
              <a:buSzPts val="3800"/>
              <a:buFont typeface="Trebuchet MS"/>
              <a:buChar char="○"/>
            </a:pPr>
            <a:r>
              <a:rPr lang="en-US" sz="3800">
                <a:solidFill>
                  <a:schemeClr val="lt1"/>
                </a:solidFill>
                <a:latin typeface="Trebuchet MS"/>
                <a:ea typeface="Trebuchet MS"/>
                <a:cs typeface="Trebuchet MS"/>
                <a:sym typeface="Trebuchet MS"/>
              </a:rPr>
              <a:t>Brief reminder of why education on SHS/V is important </a:t>
            </a:r>
            <a:endParaRPr sz="3800">
              <a:solidFill>
                <a:schemeClr val="lt1"/>
              </a:solidFill>
              <a:latin typeface="Trebuchet MS"/>
              <a:ea typeface="Trebuchet MS"/>
              <a:cs typeface="Trebuchet MS"/>
              <a:sym typeface="Trebuchet MS"/>
            </a:endParaRPr>
          </a:p>
          <a:p>
            <a:pPr indent="-469900" lvl="0" marL="457200" rtl="0" algn="l">
              <a:lnSpc>
                <a:spcPct val="115000"/>
              </a:lnSpc>
              <a:spcBef>
                <a:spcPts val="0"/>
              </a:spcBef>
              <a:spcAft>
                <a:spcPts val="0"/>
              </a:spcAft>
              <a:buClr>
                <a:schemeClr val="lt1"/>
              </a:buClr>
              <a:buSzPts val="3800"/>
              <a:buFont typeface="Trebuchet MS"/>
              <a:buChar char="●"/>
            </a:pPr>
            <a:r>
              <a:rPr lang="en-US" sz="3800">
                <a:solidFill>
                  <a:schemeClr val="lt1"/>
                </a:solidFill>
                <a:latin typeface="Trebuchet MS"/>
                <a:ea typeface="Trebuchet MS"/>
                <a:cs typeface="Trebuchet MS"/>
                <a:sym typeface="Trebuchet MS"/>
              </a:rPr>
              <a:t>Bridge Assessment, </a:t>
            </a:r>
            <a:r>
              <a:rPr lang="en-US" sz="3800">
                <a:solidFill>
                  <a:schemeClr val="lt1"/>
                </a:solidFill>
                <a:latin typeface="Trebuchet MS"/>
                <a:ea typeface="Trebuchet MS"/>
                <a:cs typeface="Trebuchet MS"/>
                <a:sym typeface="Trebuchet MS"/>
              </a:rPr>
              <a:t>Revised IP and Q&amp;A</a:t>
            </a:r>
            <a:endParaRPr sz="4500">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9"/>
          <p:cNvSpPr/>
          <p:nvPr/>
        </p:nvSpPr>
        <p:spPr>
          <a:xfrm>
            <a:off x="0" y="0"/>
            <a:ext cx="9144000" cy="6203100"/>
          </a:xfrm>
          <a:prstGeom prst="rect">
            <a:avLst/>
          </a:prstGeom>
          <a:solidFill>
            <a:srgbClr val="009AD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5200">
                <a:solidFill>
                  <a:schemeClr val="lt1"/>
                </a:solidFill>
                <a:latin typeface="Trebuchet MS"/>
                <a:ea typeface="Trebuchet MS"/>
                <a:cs typeface="Trebuchet MS"/>
                <a:sym typeface="Trebuchet MS"/>
              </a:rPr>
              <a:t>text text </a:t>
            </a:r>
            <a:endParaRPr b="0" i="0" sz="1400" u="none" cap="none" strike="noStrike">
              <a:solidFill>
                <a:srgbClr val="000000"/>
              </a:solidFill>
              <a:latin typeface="Arial"/>
              <a:ea typeface="Arial"/>
              <a:cs typeface="Arial"/>
              <a:sym typeface="Arial"/>
            </a:endParaRPr>
          </a:p>
        </p:txBody>
      </p:sp>
      <p:sp>
        <p:nvSpPr>
          <p:cNvPr id="41" name="Google Shape;41;p9"/>
          <p:cNvSpPr txBox="1"/>
          <p:nvPr>
            <p:ph idx="2" type="body"/>
          </p:nvPr>
        </p:nvSpPr>
        <p:spPr>
          <a:xfrm>
            <a:off x="304800" y="1868825"/>
            <a:ext cx="8458200" cy="2447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SzPts val="2400"/>
              <a:buNone/>
            </a:pPr>
            <a:r>
              <a:rPr b="1" lang="en-US" sz="6000"/>
              <a:t>Click to add text</a:t>
            </a:r>
            <a:endParaRPr b="1" i="0" sz="6000" u="none" cap="none" strike="noStrike">
              <a:solidFill>
                <a:schemeClr val="lt1"/>
              </a:solidFill>
            </a:endParaRPr>
          </a:p>
        </p:txBody>
      </p:sp>
      <p:sp>
        <p:nvSpPr>
          <p:cNvPr id="42" name="Google Shape;42;p9"/>
          <p:cNvSpPr/>
          <p:nvPr/>
        </p:nvSpPr>
        <p:spPr>
          <a:xfrm>
            <a:off x="100" y="723100"/>
            <a:ext cx="9144000" cy="548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 name="Google Shape;43;p9"/>
          <p:cNvPicPr preferRelativeResize="0"/>
          <p:nvPr/>
        </p:nvPicPr>
        <p:blipFill>
          <a:blip r:embed="rId3">
            <a:alphaModFix/>
          </a:blip>
          <a:stretch>
            <a:fillRect/>
          </a:stretch>
        </p:blipFill>
        <p:spPr>
          <a:xfrm>
            <a:off x="3450153" y="1921850"/>
            <a:ext cx="2243710" cy="3686175"/>
          </a:xfrm>
          <a:prstGeom prst="rect">
            <a:avLst/>
          </a:prstGeom>
          <a:noFill/>
          <a:ln>
            <a:noFill/>
          </a:ln>
        </p:spPr>
      </p:pic>
      <p:pic>
        <p:nvPicPr>
          <p:cNvPr id="44" name="Google Shape;44;p9"/>
          <p:cNvPicPr preferRelativeResize="0"/>
          <p:nvPr/>
        </p:nvPicPr>
        <p:blipFill>
          <a:blip r:embed="rId4">
            <a:alphaModFix/>
          </a:blip>
          <a:stretch>
            <a:fillRect/>
          </a:stretch>
        </p:blipFill>
        <p:spPr>
          <a:xfrm>
            <a:off x="430687" y="2144950"/>
            <a:ext cx="2857500" cy="2381250"/>
          </a:xfrm>
          <a:prstGeom prst="rect">
            <a:avLst/>
          </a:prstGeom>
          <a:noFill/>
          <a:ln>
            <a:noFill/>
          </a:ln>
        </p:spPr>
      </p:pic>
      <p:pic>
        <p:nvPicPr>
          <p:cNvPr id="45" name="Google Shape;45;p9"/>
          <p:cNvPicPr preferRelativeResize="0"/>
          <p:nvPr/>
        </p:nvPicPr>
        <p:blipFill>
          <a:blip r:embed="rId5">
            <a:alphaModFix/>
          </a:blip>
          <a:stretch>
            <a:fillRect/>
          </a:stretch>
        </p:blipFill>
        <p:spPr>
          <a:xfrm>
            <a:off x="5855837" y="2144950"/>
            <a:ext cx="2857500" cy="2381250"/>
          </a:xfrm>
          <a:prstGeom prst="rect">
            <a:avLst/>
          </a:prstGeom>
          <a:noFill/>
          <a:ln>
            <a:noFill/>
          </a:ln>
        </p:spPr>
      </p:pic>
      <p:sp>
        <p:nvSpPr>
          <p:cNvPr id="46" name="Google Shape;46;p9"/>
          <p:cNvSpPr txBox="1"/>
          <p:nvPr/>
        </p:nvSpPr>
        <p:spPr>
          <a:xfrm>
            <a:off x="228600" y="-152400"/>
            <a:ext cx="83022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200">
                <a:solidFill>
                  <a:schemeClr val="lt1"/>
                </a:solidFill>
                <a:latin typeface="Trebuchet MS"/>
                <a:ea typeface="Trebuchet MS"/>
                <a:cs typeface="Trebuchet MS"/>
                <a:sym typeface="Trebuchet MS"/>
              </a:rPr>
              <a:t>Clear</a:t>
            </a:r>
            <a:r>
              <a:rPr b="1" lang="en-US" sz="5200">
                <a:solidFill>
                  <a:schemeClr val="lt1"/>
                </a:solidFill>
                <a:latin typeface="Trebuchet MS"/>
                <a:ea typeface="Trebuchet MS"/>
                <a:cs typeface="Trebuchet MS"/>
                <a:sym typeface="Trebuchet MS"/>
              </a:rPr>
              <a:t> the Air Update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p:nvPr/>
        </p:nvSpPr>
        <p:spPr>
          <a:xfrm>
            <a:off x="0" y="0"/>
            <a:ext cx="9144000" cy="6203100"/>
          </a:xfrm>
          <a:prstGeom prst="rect">
            <a:avLst/>
          </a:prstGeom>
          <a:solidFill>
            <a:srgbClr val="009AD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5200">
                <a:solidFill>
                  <a:schemeClr val="lt1"/>
                </a:solidFill>
                <a:latin typeface="Trebuchet MS"/>
                <a:ea typeface="Trebuchet MS"/>
                <a:cs typeface="Trebuchet MS"/>
                <a:sym typeface="Trebuchet MS"/>
              </a:rPr>
              <a:t>text text </a:t>
            </a:r>
            <a:endParaRPr b="0" i="0" sz="1400" u="none" cap="none" strike="noStrike">
              <a:solidFill>
                <a:srgbClr val="000000"/>
              </a:solidFill>
              <a:latin typeface="Arial"/>
              <a:ea typeface="Arial"/>
              <a:cs typeface="Arial"/>
              <a:sym typeface="Arial"/>
            </a:endParaRPr>
          </a:p>
        </p:txBody>
      </p:sp>
      <p:sp>
        <p:nvSpPr>
          <p:cNvPr id="52" name="Google Shape;52;p10"/>
          <p:cNvSpPr txBox="1"/>
          <p:nvPr>
            <p:ph idx="2" type="body"/>
          </p:nvPr>
        </p:nvSpPr>
        <p:spPr>
          <a:xfrm>
            <a:off x="304800" y="1868825"/>
            <a:ext cx="8458200" cy="2447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SzPts val="2400"/>
              <a:buNone/>
            </a:pPr>
            <a:r>
              <a:rPr b="1" lang="en-US" sz="6000"/>
              <a:t>Click to add text</a:t>
            </a:r>
            <a:endParaRPr b="1" i="0" sz="6000" u="none" cap="none" strike="noStrike">
              <a:solidFill>
                <a:schemeClr val="lt1"/>
              </a:solidFill>
            </a:endParaRPr>
          </a:p>
        </p:txBody>
      </p:sp>
      <p:sp>
        <p:nvSpPr>
          <p:cNvPr id="53" name="Google Shape;53;p10"/>
          <p:cNvSpPr/>
          <p:nvPr/>
        </p:nvSpPr>
        <p:spPr>
          <a:xfrm>
            <a:off x="100" y="723100"/>
            <a:ext cx="9144000" cy="548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nvSpPr>
        <p:spPr>
          <a:xfrm>
            <a:off x="228600" y="-152400"/>
            <a:ext cx="83022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200">
                <a:solidFill>
                  <a:schemeClr val="lt1"/>
                </a:solidFill>
                <a:latin typeface="Trebuchet MS"/>
                <a:ea typeface="Trebuchet MS"/>
                <a:cs typeface="Trebuchet MS"/>
                <a:sym typeface="Trebuchet MS"/>
              </a:rPr>
              <a:t>Clear the Air Update</a:t>
            </a:r>
            <a:endParaRPr/>
          </a:p>
        </p:txBody>
      </p:sp>
      <p:sp>
        <p:nvSpPr>
          <p:cNvPr id="55" name="Google Shape;55;p10"/>
          <p:cNvSpPr txBox="1"/>
          <p:nvPr/>
        </p:nvSpPr>
        <p:spPr>
          <a:xfrm>
            <a:off x="228600" y="1262050"/>
            <a:ext cx="5706000" cy="4402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Trebuchet MS"/>
              <a:buChar char="●"/>
            </a:pPr>
            <a:r>
              <a:rPr b="1" lang="en-US" sz="2000">
                <a:latin typeface="Trebuchet MS"/>
                <a:ea typeface="Trebuchet MS"/>
                <a:cs typeface="Trebuchet MS"/>
                <a:sym typeface="Trebuchet MS"/>
              </a:rPr>
              <a:t>Clear the Air launched statewide in July/August with limited tactics</a:t>
            </a:r>
            <a:endParaRPr b="1" sz="2000">
              <a:latin typeface="Trebuchet MS"/>
              <a:ea typeface="Trebuchet MS"/>
              <a:cs typeface="Trebuchet MS"/>
              <a:sym typeface="Trebuchet MS"/>
            </a:endParaRPr>
          </a:p>
          <a:p>
            <a:pPr indent="-355600" lvl="1" marL="914400" rtl="0" algn="l">
              <a:spcBef>
                <a:spcPts val="0"/>
              </a:spcBef>
              <a:spcAft>
                <a:spcPts val="0"/>
              </a:spcAft>
              <a:buSzPts val="2000"/>
              <a:buFont typeface="Trebuchet MS"/>
              <a:buChar char="○"/>
            </a:pPr>
            <a:r>
              <a:rPr b="1" lang="en-US" sz="2000">
                <a:solidFill>
                  <a:schemeClr val="dk1"/>
                </a:solidFill>
                <a:latin typeface="Trebuchet MS"/>
                <a:ea typeface="Trebuchet MS"/>
                <a:cs typeface="Trebuchet MS"/>
                <a:sym typeface="Trebuchet MS"/>
              </a:rPr>
              <a:t>Search, social, and programmatic digital</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Char char="●"/>
            </a:pPr>
            <a:r>
              <a:rPr b="1" lang="en-US" sz="2000">
                <a:solidFill>
                  <a:schemeClr val="dk1"/>
                </a:solidFill>
                <a:latin typeface="Trebuchet MS"/>
                <a:ea typeface="Trebuchet MS"/>
                <a:cs typeface="Trebuchet MS"/>
                <a:sym typeface="Trebuchet MS"/>
              </a:rPr>
              <a:t>More robust statewide launch from October through June</a:t>
            </a:r>
            <a:endParaRPr b="1" sz="2000">
              <a:solidFill>
                <a:schemeClr val="dk1"/>
              </a:solidFill>
              <a:latin typeface="Trebuchet MS"/>
              <a:ea typeface="Trebuchet MS"/>
              <a:cs typeface="Trebuchet MS"/>
              <a:sym typeface="Trebuchet MS"/>
            </a:endParaRPr>
          </a:p>
          <a:p>
            <a:pPr indent="-355600" lvl="1" marL="914400" rtl="0" algn="l">
              <a:spcBef>
                <a:spcPts val="0"/>
              </a:spcBef>
              <a:spcAft>
                <a:spcPts val="0"/>
              </a:spcAft>
              <a:buClr>
                <a:schemeClr val="dk1"/>
              </a:buClr>
              <a:buSzPts val="2000"/>
              <a:buFont typeface="Trebuchet MS"/>
              <a:buChar char="○"/>
            </a:pPr>
            <a:r>
              <a:rPr b="1" lang="en-US" sz="2000">
                <a:solidFill>
                  <a:schemeClr val="dk1"/>
                </a:solidFill>
                <a:latin typeface="Trebuchet MS"/>
                <a:ea typeface="Trebuchet MS"/>
                <a:cs typeface="Trebuchet MS"/>
                <a:sym typeface="Trebuchet MS"/>
              </a:rPr>
              <a:t>TV, OTT, search, social, and digital</a:t>
            </a:r>
            <a:endParaRPr b="1" sz="2000">
              <a:solidFill>
                <a:schemeClr val="dk1"/>
              </a:solidFill>
              <a:latin typeface="Trebuchet MS"/>
              <a:ea typeface="Trebuchet MS"/>
              <a:cs typeface="Trebuchet MS"/>
              <a:sym typeface="Trebuchet MS"/>
            </a:endParaRPr>
          </a:p>
          <a:p>
            <a:pPr indent="-355600" lvl="0" marL="457200" rtl="0" algn="l">
              <a:spcBef>
                <a:spcPts val="0"/>
              </a:spcBef>
              <a:spcAft>
                <a:spcPts val="0"/>
              </a:spcAft>
              <a:buClr>
                <a:schemeClr val="dk1"/>
              </a:buClr>
              <a:buSzPts val="2000"/>
              <a:buFont typeface="Trebuchet MS"/>
              <a:buChar char="●"/>
            </a:pPr>
            <a:r>
              <a:rPr b="1" lang="en-US" sz="2000">
                <a:solidFill>
                  <a:schemeClr val="dk1"/>
                </a:solidFill>
                <a:latin typeface="Trebuchet MS"/>
                <a:ea typeface="Trebuchet MS"/>
                <a:cs typeface="Trebuchet MS"/>
                <a:sym typeface="Trebuchet MS"/>
              </a:rPr>
              <a:t>Media is weighted more heavily to reach the “moveable middle” of Coloradans who think tobacco is a problem, but aren’t yet ready to take action</a:t>
            </a:r>
            <a:endParaRPr b="1" sz="2000">
              <a:solidFill>
                <a:schemeClr val="dk1"/>
              </a:solidFill>
              <a:latin typeface="Trebuchet MS"/>
              <a:ea typeface="Trebuchet MS"/>
              <a:cs typeface="Trebuchet MS"/>
              <a:sym typeface="Trebuchet MS"/>
            </a:endParaRPr>
          </a:p>
          <a:p>
            <a:pPr indent="-355600" lvl="1" marL="914400" rtl="0" algn="l">
              <a:spcBef>
                <a:spcPts val="0"/>
              </a:spcBef>
              <a:spcAft>
                <a:spcPts val="0"/>
              </a:spcAft>
              <a:buClr>
                <a:schemeClr val="dk1"/>
              </a:buClr>
              <a:buSzPts val="2000"/>
              <a:buFont typeface="Trebuchet MS"/>
              <a:buChar char="○"/>
            </a:pPr>
            <a:r>
              <a:rPr b="1" lang="en-US" sz="2000">
                <a:solidFill>
                  <a:schemeClr val="dk1"/>
                </a:solidFill>
                <a:latin typeface="Trebuchet MS"/>
                <a:ea typeface="Trebuchet MS"/>
                <a:cs typeface="Trebuchet MS"/>
                <a:sym typeface="Trebuchet MS"/>
              </a:rPr>
              <a:t>Goal: to drive them to higher levels of interest and engagement</a:t>
            </a:r>
            <a:endParaRPr b="1" sz="20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graphicFrame>
        <p:nvGraphicFramePr>
          <p:cNvPr id="56" name="Google Shape;56;p10"/>
          <p:cNvGraphicFramePr/>
          <p:nvPr/>
        </p:nvGraphicFramePr>
        <p:xfrm>
          <a:off x="6438025" y="1398822"/>
          <a:ext cx="3000000" cy="3000000"/>
        </p:xfrm>
        <a:graphic>
          <a:graphicData uri="http://schemas.openxmlformats.org/drawingml/2006/table">
            <a:tbl>
              <a:tblPr>
                <a:noFill/>
                <a:tableStyleId>{3BE2EEE9-C772-4E3D-8DF5-890F78B9CA2F}</a:tableStyleId>
              </a:tblPr>
              <a:tblGrid>
                <a:gridCol w="1986075"/>
              </a:tblGrid>
              <a:tr h="974875">
                <a:tc>
                  <a:txBody>
                    <a:bodyPr/>
                    <a:lstStyle/>
                    <a:p>
                      <a:pPr indent="0" lvl="0" marL="0" rtl="0" algn="ctr">
                        <a:spcBef>
                          <a:spcPts val="0"/>
                        </a:spcBef>
                        <a:spcAft>
                          <a:spcPts val="0"/>
                        </a:spcAft>
                        <a:buNone/>
                      </a:pPr>
                      <a:r>
                        <a:rPr b="1" lang="en-US">
                          <a:latin typeface="Trebuchet MS"/>
                          <a:ea typeface="Trebuchet MS"/>
                          <a:cs typeface="Trebuchet MS"/>
                          <a:sym typeface="Trebuchet MS"/>
                        </a:rPr>
                        <a:t>AWARENESS</a:t>
                      </a:r>
                      <a:br>
                        <a:rPr b="1" lang="en-US">
                          <a:latin typeface="Trebuchet MS"/>
                          <a:ea typeface="Trebuchet MS"/>
                          <a:cs typeface="Trebuchet MS"/>
                          <a:sym typeface="Trebuchet MS"/>
                        </a:rPr>
                      </a:br>
                      <a:r>
                        <a:rPr lang="en-US" sz="1100">
                          <a:latin typeface="Trebuchet MS"/>
                          <a:ea typeface="Trebuchet MS"/>
                          <a:cs typeface="Trebuchet MS"/>
                          <a:sym typeface="Trebuchet MS"/>
                        </a:rPr>
                        <a:t>(Digital only)</a:t>
                      </a:r>
                      <a:endParaRPr sz="1100">
                        <a:latin typeface="Trebuchet MS"/>
                        <a:ea typeface="Trebuchet MS"/>
                        <a:cs typeface="Trebuchet MS"/>
                        <a:sym typeface="Trebuchet MS"/>
                      </a:endParaRPr>
                    </a:p>
                  </a:txBody>
                  <a:tcPr marT="91425" marB="91425" marR="91425" marL="91425">
                    <a:solidFill>
                      <a:srgbClr val="35BDB2"/>
                    </a:solidFill>
                  </a:tcPr>
                </a:tc>
              </a:tr>
              <a:tr h="1053875">
                <a:tc>
                  <a:txBody>
                    <a:bodyPr/>
                    <a:lstStyle/>
                    <a:p>
                      <a:pPr indent="0" lvl="0" marL="0" rtl="0" algn="ctr">
                        <a:spcBef>
                          <a:spcPts val="0"/>
                        </a:spcBef>
                        <a:spcAft>
                          <a:spcPts val="0"/>
                        </a:spcAft>
                        <a:buNone/>
                      </a:pPr>
                      <a:r>
                        <a:rPr b="1" lang="en-US">
                          <a:latin typeface="Trebuchet MS"/>
                          <a:ea typeface="Trebuchet MS"/>
                          <a:cs typeface="Trebuchet MS"/>
                          <a:sym typeface="Trebuchet MS"/>
                        </a:rPr>
                        <a:t>10,097,205</a:t>
                      </a:r>
                      <a:br>
                        <a:rPr lang="en-US">
                          <a:latin typeface="Trebuchet MS"/>
                          <a:ea typeface="Trebuchet MS"/>
                          <a:cs typeface="Trebuchet MS"/>
                          <a:sym typeface="Trebuchet MS"/>
                        </a:rPr>
                      </a:br>
                      <a:r>
                        <a:rPr lang="en-US">
                          <a:latin typeface="Trebuchet MS"/>
                          <a:ea typeface="Trebuchet MS"/>
                          <a:cs typeface="Trebuchet MS"/>
                          <a:sym typeface="Trebuchet MS"/>
                        </a:rPr>
                        <a:t>Impressions</a:t>
                      </a:r>
                      <a:endParaRPr>
                        <a:latin typeface="Trebuchet MS"/>
                        <a:ea typeface="Trebuchet MS"/>
                        <a:cs typeface="Trebuchet MS"/>
                        <a:sym typeface="Trebuchet MS"/>
                      </a:endParaRPr>
                    </a:p>
                  </a:txBody>
                  <a:tcPr marT="91425" marB="91425" marR="91425" marL="91425"/>
                </a:tc>
              </a:tr>
              <a:tr h="1053875">
                <a:tc>
                  <a:txBody>
                    <a:bodyPr/>
                    <a:lstStyle/>
                    <a:p>
                      <a:pPr indent="0" lvl="0" marL="0" rtl="0" algn="ctr">
                        <a:spcBef>
                          <a:spcPts val="0"/>
                        </a:spcBef>
                        <a:spcAft>
                          <a:spcPts val="0"/>
                        </a:spcAft>
                        <a:buNone/>
                      </a:pPr>
                      <a:r>
                        <a:rPr b="1" lang="en-US">
                          <a:latin typeface="Trebuchet MS"/>
                          <a:ea typeface="Trebuchet MS"/>
                          <a:cs typeface="Trebuchet MS"/>
                          <a:sym typeface="Trebuchet MS"/>
                        </a:rPr>
                        <a:t>1,870,485 </a:t>
                      </a:r>
                      <a:endParaRPr b="1">
                        <a:latin typeface="Trebuchet MS"/>
                        <a:ea typeface="Trebuchet MS"/>
                        <a:cs typeface="Trebuchet MS"/>
                        <a:sym typeface="Trebuchet MS"/>
                      </a:endParaRPr>
                    </a:p>
                    <a:p>
                      <a:pPr indent="0" lvl="0" marL="0" rtl="0" algn="ctr">
                        <a:spcBef>
                          <a:spcPts val="0"/>
                        </a:spcBef>
                        <a:spcAft>
                          <a:spcPts val="0"/>
                        </a:spcAft>
                        <a:buNone/>
                      </a:pPr>
                      <a:r>
                        <a:rPr lang="en-US">
                          <a:latin typeface="Trebuchet MS"/>
                          <a:ea typeface="Trebuchet MS"/>
                          <a:cs typeface="Trebuchet MS"/>
                          <a:sym typeface="Trebuchet MS"/>
                        </a:rPr>
                        <a:t>Video Views</a:t>
                      </a:r>
                      <a:endParaRPr>
                        <a:latin typeface="Trebuchet MS"/>
                        <a:ea typeface="Trebuchet MS"/>
                        <a:cs typeface="Trebuchet MS"/>
                        <a:sym typeface="Trebuchet MS"/>
                      </a:endParaRPr>
                    </a:p>
                  </a:txBody>
                  <a:tcPr marT="91425" marB="91425" marR="91425" marL="91425"/>
                </a:tc>
              </a:tr>
              <a:tr h="1053875">
                <a:tc>
                  <a:txBody>
                    <a:bodyPr/>
                    <a:lstStyle/>
                    <a:p>
                      <a:pPr indent="0" lvl="0" marL="0" rtl="0" algn="ctr">
                        <a:spcBef>
                          <a:spcPts val="0"/>
                        </a:spcBef>
                        <a:spcAft>
                          <a:spcPts val="0"/>
                        </a:spcAft>
                        <a:buNone/>
                      </a:pPr>
                      <a:r>
                        <a:rPr b="1" lang="en-US">
                          <a:latin typeface="Trebuchet MS"/>
                          <a:ea typeface="Trebuchet MS"/>
                          <a:cs typeface="Trebuchet MS"/>
                          <a:sym typeface="Trebuchet MS"/>
                        </a:rPr>
                        <a:t>34,257</a:t>
                      </a:r>
                      <a:endParaRPr b="1">
                        <a:latin typeface="Trebuchet MS"/>
                        <a:ea typeface="Trebuchet MS"/>
                        <a:cs typeface="Trebuchet MS"/>
                        <a:sym typeface="Trebuchet MS"/>
                      </a:endParaRPr>
                    </a:p>
                    <a:p>
                      <a:pPr indent="0" lvl="0" marL="0" rtl="0" algn="ctr">
                        <a:spcBef>
                          <a:spcPts val="0"/>
                        </a:spcBef>
                        <a:spcAft>
                          <a:spcPts val="0"/>
                        </a:spcAft>
                        <a:buNone/>
                      </a:pPr>
                      <a:r>
                        <a:rPr lang="en-US">
                          <a:latin typeface="Trebuchet MS"/>
                          <a:ea typeface="Trebuchet MS"/>
                          <a:cs typeface="Trebuchet MS"/>
                          <a:sym typeface="Trebuchet MS"/>
                        </a:rPr>
                        <a:t>New Users</a:t>
                      </a:r>
                      <a:endParaRPr>
                        <a:latin typeface="Trebuchet MS"/>
                        <a:ea typeface="Trebuchet MS"/>
                        <a:cs typeface="Trebuchet MS"/>
                        <a:sym typeface="Trebuchet MS"/>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1"/>
          <p:cNvSpPr/>
          <p:nvPr/>
        </p:nvSpPr>
        <p:spPr>
          <a:xfrm>
            <a:off x="0" y="0"/>
            <a:ext cx="9144000" cy="6203100"/>
          </a:xfrm>
          <a:prstGeom prst="rect">
            <a:avLst/>
          </a:prstGeom>
          <a:solidFill>
            <a:srgbClr val="009AD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5200">
                <a:solidFill>
                  <a:schemeClr val="lt1"/>
                </a:solidFill>
                <a:latin typeface="Trebuchet MS"/>
                <a:ea typeface="Trebuchet MS"/>
                <a:cs typeface="Trebuchet MS"/>
                <a:sym typeface="Trebuchet MS"/>
              </a:rPr>
              <a:t>text text </a:t>
            </a:r>
            <a:endParaRPr b="0" i="0" sz="1400" u="none" cap="none" strike="noStrike">
              <a:solidFill>
                <a:srgbClr val="000000"/>
              </a:solidFill>
              <a:latin typeface="Arial"/>
              <a:ea typeface="Arial"/>
              <a:cs typeface="Arial"/>
              <a:sym typeface="Arial"/>
            </a:endParaRPr>
          </a:p>
        </p:txBody>
      </p:sp>
      <p:sp>
        <p:nvSpPr>
          <p:cNvPr id="62" name="Google Shape;62;p11"/>
          <p:cNvSpPr txBox="1"/>
          <p:nvPr>
            <p:ph idx="2" type="body"/>
          </p:nvPr>
        </p:nvSpPr>
        <p:spPr>
          <a:xfrm>
            <a:off x="304800" y="1868825"/>
            <a:ext cx="8458200" cy="2447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SzPts val="2400"/>
              <a:buNone/>
            </a:pPr>
            <a:r>
              <a:rPr b="1" lang="en-US" sz="6000"/>
              <a:t>Click to add text</a:t>
            </a:r>
            <a:endParaRPr b="1" i="0" sz="6000" u="none" cap="none" strike="noStrike">
              <a:solidFill>
                <a:schemeClr val="lt1"/>
              </a:solidFill>
            </a:endParaRPr>
          </a:p>
        </p:txBody>
      </p:sp>
      <p:sp>
        <p:nvSpPr>
          <p:cNvPr id="63" name="Google Shape;63;p11"/>
          <p:cNvSpPr/>
          <p:nvPr/>
        </p:nvSpPr>
        <p:spPr>
          <a:xfrm>
            <a:off x="100" y="723100"/>
            <a:ext cx="9144000" cy="548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5200">
                <a:solidFill>
                  <a:schemeClr val="lt1"/>
                </a:solidFill>
                <a:latin typeface="Trebuchet MS"/>
                <a:ea typeface="Trebuchet MS"/>
                <a:cs typeface="Trebuchet MS"/>
                <a:sym typeface="Trebuchet MS"/>
              </a:rPr>
              <a:t>on: Materials</a:t>
            </a:r>
            <a:endParaRPr/>
          </a:p>
        </p:txBody>
      </p:sp>
      <p:sp>
        <p:nvSpPr>
          <p:cNvPr id="64" name="Google Shape;64;p11"/>
          <p:cNvSpPr txBox="1"/>
          <p:nvPr/>
        </p:nvSpPr>
        <p:spPr>
          <a:xfrm>
            <a:off x="228600" y="-152400"/>
            <a:ext cx="83022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200">
                <a:solidFill>
                  <a:schemeClr val="lt1"/>
                </a:solidFill>
                <a:latin typeface="Trebuchet MS"/>
                <a:ea typeface="Trebuchet MS"/>
                <a:cs typeface="Trebuchet MS"/>
                <a:sym typeface="Trebuchet MS"/>
              </a:rPr>
              <a:t>Coming Soon: Materials</a:t>
            </a:r>
            <a:endParaRPr/>
          </a:p>
        </p:txBody>
      </p:sp>
      <p:sp>
        <p:nvSpPr>
          <p:cNvPr id="65" name="Google Shape;65;p11"/>
          <p:cNvSpPr txBox="1"/>
          <p:nvPr/>
        </p:nvSpPr>
        <p:spPr>
          <a:xfrm>
            <a:off x="430200" y="1489500"/>
            <a:ext cx="5070600" cy="38790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Social media posts</a:t>
            </a:r>
            <a:endParaRPr b="1" sz="2400">
              <a:solidFill>
                <a:schemeClr val="dk1"/>
              </a:solidFill>
              <a:latin typeface="Trebuchet MS"/>
              <a:ea typeface="Trebuchet MS"/>
              <a:cs typeface="Trebuchet MS"/>
              <a:sym typeface="Trebuchet MS"/>
            </a:endParaRPr>
          </a:p>
          <a:p>
            <a:pPr indent="-381000" lvl="0" marL="457200" rtl="0" algn="l">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Stickers</a:t>
            </a:r>
            <a:endParaRPr b="1" sz="2400">
              <a:solidFill>
                <a:schemeClr val="dk1"/>
              </a:solidFill>
              <a:latin typeface="Trebuchet MS"/>
              <a:ea typeface="Trebuchet MS"/>
              <a:cs typeface="Trebuchet MS"/>
              <a:sym typeface="Trebuchet MS"/>
            </a:endParaRPr>
          </a:p>
          <a:p>
            <a:pPr indent="-381000" lvl="0" marL="457200" rtl="0" algn="l">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Postcards </a:t>
            </a:r>
            <a:endParaRPr b="1" sz="2400">
              <a:solidFill>
                <a:schemeClr val="dk1"/>
              </a:solidFill>
              <a:latin typeface="Trebuchet MS"/>
              <a:ea typeface="Trebuchet MS"/>
              <a:cs typeface="Trebuchet MS"/>
              <a:sym typeface="Trebuchet MS"/>
            </a:endParaRPr>
          </a:p>
          <a:p>
            <a:pPr indent="-381000" lvl="0" marL="457200" rtl="0" algn="l">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Posters</a:t>
            </a:r>
            <a:endParaRPr b="1" sz="2400">
              <a:solidFill>
                <a:schemeClr val="dk1"/>
              </a:solidFill>
              <a:latin typeface="Trebuchet MS"/>
              <a:ea typeface="Trebuchet MS"/>
              <a:cs typeface="Trebuchet MS"/>
              <a:sym typeface="Trebuchet MS"/>
            </a:endParaRPr>
          </a:p>
          <a:p>
            <a:pPr indent="-381000" lvl="0" marL="457200" rtl="0" algn="l">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Out of home</a:t>
            </a:r>
            <a:endParaRPr b="1" sz="2400">
              <a:solidFill>
                <a:schemeClr val="dk1"/>
              </a:solidFill>
              <a:latin typeface="Trebuchet MS"/>
              <a:ea typeface="Trebuchet MS"/>
              <a:cs typeface="Trebuchet MS"/>
              <a:sym typeface="Trebuchet MS"/>
            </a:endParaRPr>
          </a:p>
          <a:p>
            <a:pPr indent="-381000" lvl="1" marL="914400" rtl="0" algn="l">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Bus </a:t>
            </a:r>
            <a:r>
              <a:rPr b="1" lang="en-US" sz="2400">
                <a:solidFill>
                  <a:schemeClr val="dk1"/>
                </a:solidFill>
                <a:latin typeface="Trebuchet MS"/>
                <a:ea typeface="Trebuchet MS"/>
                <a:cs typeface="Trebuchet MS"/>
                <a:sym typeface="Trebuchet MS"/>
              </a:rPr>
              <a:t>shelters</a:t>
            </a:r>
            <a:endParaRPr b="1" sz="2400">
              <a:solidFill>
                <a:schemeClr val="dk1"/>
              </a:solidFill>
              <a:latin typeface="Trebuchet MS"/>
              <a:ea typeface="Trebuchet MS"/>
              <a:cs typeface="Trebuchet MS"/>
              <a:sym typeface="Trebuchet MS"/>
            </a:endParaRPr>
          </a:p>
          <a:p>
            <a:pPr indent="-381000" lvl="1" marL="914400" rtl="0" algn="l">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Bus ads </a:t>
            </a:r>
            <a:endParaRPr b="1" sz="2400">
              <a:solidFill>
                <a:schemeClr val="dk1"/>
              </a:solidFill>
              <a:latin typeface="Trebuchet MS"/>
              <a:ea typeface="Trebuchet MS"/>
              <a:cs typeface="Trebuchet MS"/>
              <a:sym typeface="Trebuchet MS"/>
            </a:endParaRPr>
          </a:p>
          <a:p>
            <a:pPr indent="-381000" lvl="1" marL="914400" rtl="0" algn="l">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Benches</a:t>
            </a:r>
            <a:endParaRPr b="1" sz="2400">
              <a:solidFill>
                <a:schemeClr val="dk1"/>
              </a:solidFill>
              <a:latin typeface="Trebuchet MS"/>
              <a:ea typeface="Trebuchet MS"/>
              <a:cs typeface="Trebuchet MS"/>
              <a:sym typeface="Trebuchet MS"/>
            </a:endParaRPr>
          </a:p>
          <a:p>
            <a:pPr indent="-381000" lvl="0" marL="457200" rtl="0" algn="l">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Movie theater ad</a:t>
            </a:r>
            <a:endParaRPr b="1" sz="2400">
              <a:solidFill>
                <a:schemeClr val="dk1"/>
              </a:solidFill>
              <a:latin typeface="Trebuchet MS"/>
              <a:ea typeface="Trebuchet MS"/>
              <a:cs typeface="Trebuchet MS"/>
              <a:sym typeface="Trebuchet MS"/>
            </a:endParaRPr>
          </a:p>
          <a:p>
            <a:pPr indent="-381000" lvl="0" marL="457200" rtl="0" algn="l">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Table tents</a:t>
            </a:r>
            <a:endParaRPr b="1" sz="2400">
              <a:solidFill>
                <a:schemeClr val="dk1"/>
              </a:solidFill>
              <a:latin typeface="Trebuchet MS"/>
              <a:ea typeface="Trebuchet MS"/>
              <a:cs typeface="Trebuchet MS"/>
              <a:sym typeface="Trebuchet MS"/>
            </a:endParaRPr>
          </a:p>
        </p:txBody>
      </p:sp>
      <p:pic>
        <p:nvPicPr>
          <p:cNvPr id="66" name="Google Shape;66;p11"/>
          <p:cNvPicPr preferRelativeResize="0"/>
          <p:nvPr/>
        </p:nvPicPr>
        <p:blipFill>
          <a:blip r:embed="rId3">
            <a:alphaModFix/>
          </a:blip>
          <a:stretch>
            <a:fillRect/>
          </a:stretch>
        </p:blipFill>
        <p:spPr>
          <a:xfrm>
            <a:off x="3798400" y="1868824"/>
            <a:ext cx="5070599" cy="26311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2"/>
          <p:cNvSpPr/>
          <p:nvPr/>
        </p:nvSpPr>
        <p:spPr>
          <a:xfrm>
            <a:off x="0" y="0"/>
            <a:ext cx="9144000" cy="6203100"/>
          </a:xfrm>
          <a:prstGeom prst="rect">
            <a:avLst/>
          </a:prstGeom>
          <a:solidFill>
            <a:srgbClr val="009AD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5200">
                <a:solidFill>
                  <a:schemeClr val="lt1"/>
                </a:solidFill>
                <a:latin typeface="Trebuchet MS"/>
                <a:ea typeface="Trebuchet MS"/>
                <a:cs typeface="Trebuchet MS"/>
                <a:sym typeface="Trebuchet MS"/>
              </a:rPr>
              <a:t>text text </a:t>
            </a:r>
            <a:endParaRPr b="0" i="0" sz="1400" u="none" cap="none" strike="noStrike">
              <a:solidFill>
                <a:srgbClr val="000000"/>
              </a:solidFill>
              <a:latin typeface="Arial"/>
              <a:ea typeface="Arial"/>
              <a:cs typeface="Arial"/>
              <a:sym typeface="Arial"/>
            </a:endParaRPr>
          </a:p>
        </p:txBody>
      </p:sp>
      <p:sp>
        <p:nvSpPr>
          <p:cNvPr id="72" name="Google Shape;72;p12"/>
          <p:cNvSpPr txBox="1"/>
          <p:nvPr>
            <p:ph idx="2" type="body"/>
          </p:nvPr>
        </p:nvSpPr>
        <p:spPr>
          <a:xfrm>
            <a:off x="304800" y="1868825"/>
            <a:ext cx="8458200" cy="2447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SzPts val="2400"/>
              <a:buNone/>
            </a:pPr>
            <a:r>
              <a:rPr b="1" lang="en-US" sz="6000"/>
              <a:t>Click to add text</a:t>
            </a:r>
            <a:endParaRPr b="1" i="0" sz="6000" u="none" cap="none" strike="noStrike">
              <a:solidFill>
                <a:schemeClr val="lt1"/>
              </a:solidFill>
            </a:endParaRPr>
          </a:p>
        </p:txBody>
      </p:sp>
      <p:sp>
        <p:nvSpPr>
          <p:cNvPr id="73" name="Google Shape;73;p12"/>
          <p:cNvSpPr/>
          <p:nvPr/>
        </p:nvSpPr>
        <p:spPr>
          <a:xfrm>
            <a:off x="100" y="723100"/>
            <a:ext cx="9144000" cy="5480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5200">
                <a:solidFill>
                  <a:schemeClr val="lt1"/>
                </a:solidFill>
                <a:latin typeface="Trebuchet MS"/>
                <a:ea typeface="Trebuchet MS"/>
                <a:cs typeface="Trebuchet MS"/>
                <a:sym typeface="Trebuchet MS"/>
              </a:rPr>
              <a:t>on: Materials</a:t>
            </a:r>
            <a:endParaRPr/>
          </a:p>
        </p:txBody>
      </p:sp>
      <p:sp>
        <p:nvSpPr>
          <p:cNvPr id="74" name="Google Shape;74;p12"/>
          <p:cNvSpPr txBox="1"/>
          <p:nvPr/>
        </p:nvSpPr>
        <p:spPr>
          <a:xfrm>
            <a:off x="228600" y="-152400"/>
            <a:ext cx="83022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200">
                <a:solidFill>
                  <a:schemeClr val="lt1"/>
                </a:solidFill>
                <a:latin typeface="Trebuchet MS"/>
                <a:ea typeface="Trebuchet MS"/>
                <a:cs typeface="Trebuchet MS"/>
                <a:sym typeface="Trebuchet MS"/>
              </a:rPr>
              <a:t>Get involved</a:t>
            </a:r>
            <a:endParaRPr/>
          </a:p>
        </p:txBody>
      </p:sp>
      <p:sp>
        <p:nvSpPr>
          <p:cNvPr id="75" name="Google Shape;75;p12"/>
          <p:cNvSpPr txBox="1"/>
          <p:nvPr/>
        </p:nvSpPr>
        <p:spPr>
          <a:xfrm>
            <a:off x="100" y="1575450"/>
            <a:ext cx="92472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chemeClr val="dk1"/>
                </a:solidFill>
                <a:latin typeface="Trebuchet MS"/>
                <a:ea typeface="Trebuchet MS"/>
                <a:cs typeface="Trebuchet MS"/>
                <a:sym typeface="Trebuchet MS"/>
              </a:rPr>
              <a:t>Interested in bolstering Clear the Air locally? </a:t>
            </a:r>
            <a:endParaRPr b="1" sz="3000">
              <a:solidFill>
                <a:schemeClr val="dk1"/>
              </a:solidFill>
              <a:latin typeface="Trebuchet MS"/>
              <a:ea typeface="Trebuchet MS"/>
              <a:cs typeface="Trebuchet MS"/>
              <a:sym typeface="Trebuchet MS"/>
            </a:endParaRPr>
          </a:p>
          <a:p>
            <a:pPr indent="0" lvl="0" marL="0" rtl="0" algn="ctr">
              <a:spcBef>
                <a:spcPts val="0"/>
              </a:spcBef>
              <a:spcAft>
                <a:spcPts val="0"/>
              </a:spcAft>
              <a:buNone/>
            </a:pPr>
            <a:r>
              <a:t/>
            </a:r>
            <a:endParaRPr b="1" sz="24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b="1" lang="en-US" sz="2400">
                <a:solidFill>
                  <a:schemeClr val="dk1"/>
                </a:solidFill>
                <a:latin typeface="Trebuchet MS"/>
                <a:ea typeface="Trebuchet MS"/>
                <a:cs typeface="Trebuchet MS"/>
                <a:sym typeface="Trebuchet MS"/>
              </a:rPr>
              <a:t>Email </a:t>
            </a:r>
            <a:r>
              <a:rPr b="1" lang="en-US" sz="2400" u="sng">
                <a:solidFill>
                  <a:schemeClr val="hlink"/>
                </a:solidFill>
                <a:latin typeface="Trebuchet MS"/>
                <a:ea typeface="Trebuchet MS"/>
                <a:cs typeface="Trebuchet MS"/>
                <a:sym typeface="Trebuchet MS"/>
                <a:hlinkClick r:id="rId3"/>
              </a:rPr>
              <a:t>Tara.Dunn@state.co.us</a:t>
            </a:r>
            <a:r>
              <a:rPr b="1" lang="en-US" sz="2400">
                <a:solidFill>
                  <a:schemeClr val="dk1"/>
                </a:solidFill>
                <a:latin typeface="Trebuchet MS"/>
                <a:ea typeface="Trebuchet MS"/>
                <a:cs typeface="Trebuchet MS"/>
                <a:sym typeface="Trebuchet MS"/>
              </a:rPr>
              <a:t> to schedule comms TA. </a:t>
            </a:r>
            <a:endParaRPr b="1" sz="240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3"/>
          <p:cNvSpPr/>
          <p:nvPr/>
        </p:nvSpPr>
        <p:spPr>
          <a:xfrm>
            <a:off x="4579175" y="0"/>
            <a:ext cx="4588500" cy="620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3"/>
          <p:cNvSpPr txBox="1"/>
          <p:nvPr/>
        </p:nvSpPr>
        <p:spPr>
          <a:xfrm>
            <a:off x="4624275" y="320725"/>
            <a:ext cx="4588500" cy="578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US" sz="3500">
                <a:solidFill>
                  <a:srgbClr val="009ADD"/>
                </a:solidFill>
                <a:latin typeface="Trebuchet MS"/>
                <a:ea typeface="Trebuchet MS"/>
                <a:cs typeface="Trebuchet MS"/>
                <a:sym typeface="Trebuchet MS"/>
              </a:rPr>
              <a:t>Justice means everyone’s right to breathe clean air is protected—no matter where they live, learn, or work.</a:t>
            </a:r>
            <a:endParaRPr sz="3500">
              <a:solidFill>
                <a:srgbClr val="009ADD"/>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100"/>
              <a:buFont typeface="Arial"/>
              <a:buNone/>
            </a:pPr>
            <a:r>
              <a:rPr lang="en-US" sz="3500">
                <a:solidFill>
                  <a:srgbClr val="009ADD"/>
                </a:solidFill>
                <a:latin typeface="Trebuchet MS"/>
                <a:ea typeface="Trebuchet MS"/>
                <a:cs typeface="Trebuchet MS"/>
                <a:sym typeface="Trebuchet MS"/>
              </a:rPr>
              <a:t> </a:t>
            </a:r>
            <a:endParaRPr sz="3500">
              <a:solidFill>
                <a:srgbClr val="009ADD"/>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100"/>
              <a:buFont typeface="Arial"/>
              <a:buNone/>
            </a:pPr>
            <a:r>
              <a:rPr lang="en-US" sz="3500">
                <a:solidFill>
                  <a:srgbClr val="009ADD"/>
                </a:solidFill>
                <a:latin typeface="Trebuchet MS"/>
                <a:ea typeface="Trebuchet MS"/>
                <a:cs typeface="Trebuchet MS"/>
                <a:sym typeface="Trebuchet MS"/>
              </a:rPr>
              <a:t>Secondhand smoke gets in the way of health equity.</a:t>
            </a:r>
            <a:endParaRPr sz="3500">
              <a:solidFill>
                <a:srgbClr val="009ADD"/>
              </a:solidFill>
              <a:latin typeface="Trebuchet MS"/>
              <a:ea typeface="Trebuchet MS"/>
              <a:cs typeface="Trebuchet MS"/>
              <a:sym typeface="Trebuchet MS"/>
            </a:endParaRPr>
          </a:p>
          <a:p>
            <a:pPr indent="0" lvl="0" marL="0" marR="0" rtl="0" algn="l">
              <a:lnSpc>
                <a:spcPct val="200000"/>
              </a:lnSpc>
              <a:spcBef>
                <a:spcPts val="0"/>
              </a:spcBef>
              <a:spcAft>
                <a:spcPts val="0"/>
              </a:spcAft>
              <a:buClr>
                <a:schemeClr val="dk1"/>
              </a:buClr>
              <a:buSzPts val="1100"/>
              <a:buFont typeface="Arial"/>
              <a:buNone/>
            </a:pPr>
            <a:r>
              <a:t/>
            </a:r>
            <a:endParaRPr i="0" sz="3000" u="none" cap="none" strike="noStrike">
              <a:solidFill>
                <a:srgbClr val="009ADD"/>
              </a:solidFill>
              <a:latin typeface="Trebuchet MS"/>
              <a:ea typeface="Trebuchet MS"/>
              <a:cs typeface="Trebuchet MS"/>
              <a:sym typeface="Trebuchet MS"/>
            </a:endParaRPr>
          </a:p>
        </p:txBody>
      </p:sp>
      <p:sp>
        <p:nvSpPr>
          <p:cNvPr id="82" name="Google Shape;82;p13"/>
          <p:cNvSpPr/>
          <p:nvPr/>
        </p:nvSpPr>
        <p:spPr>
          <a:xfrm>
            <a:off x="0" y="0"/>
            <a:ext cx="4588500" cy="6858000"/>
          </a:xfrm>
          <a:prstGeom prst="rect">
            <a:avLst/>
          </a:prstGeom>
          <a:solidFill>
            <a:srgbClr val="009A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3"/>
          <p:cNvSpPr txBox="1"/>
          <p:nvPr/>
        </p:nvSpPr>
        <p:spPr>
          <a:xfrm>
            <a:off x="161850" y="2244425"/>
            <a:ext cx="4264800" cy="259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lang="en-US" sz="4800">
                <a:solidFill>
                  <a:srgbClr val="FFFFFF"/>
                </a:solidFill>
                <a:latin typeface="Trebuchet MS"/>
                <a:ea typeface="Trebuchet MS"/>
                <a:cs typeface="Trebuchet MS"/>
                <a:sym typeface="Trebuchet MS"/>
              </a:rPr>
              <a:t>Why</a:t>
            </a:r>
            <a:r>
              <a:rPr b="1" lang="en-US" sz="4800">
                <a:solidFill>
                  <a:srgbClr val="FFFFFF"/>
                </a:solidFill>
                <a:latin typeface="Trebuchet MS"/>
                <a:ea typeface="Trebuchet MS"/>
                <a:cs typeface="Trebuchet MS"/>
                <a:sym typeface="Trebuchet MS"/>
              </a:rPr>
              <a:t> smoke-free policies?</a:t>
            </a:r>
            <a:endParaRPr b="1" i="0" sz="48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p:nvPr/>
        </p:nvSpPr>
        <p:spPr>
          <a:xfrm>
            <a:off x="4579175" y="0"/>
            <a:ext cx="4588500" cy="620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4"/>
          <p:cNvSpPr txBox="1"/>
          <p:nvPr/>
        </p:nvSpPr>
        <p:spPr>
          <a:xfrm>
            <a:off x="4624275" y="0"/>
            <a:ext cx="4588500" cy="37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000">
                <a:solidFill>
                  <a:srgbClr val="009ADD"/>
                </a:solidFill>
                <a:latin typeface="Trebuchet MS"/>
                <a:ea typeface="Trebuchet MS"/>
                <a:cs typeface="Trebuchet MS"/>
                <a:sym typeface="Trebuchet MS"/>
              </a:rPr>
              <a:t>Can be stronger than CCIAA</a:t>
            </a:r>
            <a:endParaRPr sz="3000">
              <a:solidFill>
                <a:srgbClr val="009ADD"/>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3000">
              <a:solidFill>
                <a:srgbClr val="009ADD"/>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000"/>
              <a:buFont typeface="Arial"/>
              <a:buNone/>
            </a:pPr>
            <a:r>
              <a:rPr b="1" lang="en-US" sz="3000">
                <a:solidFill>
                  <a:srgbClr val="009ADD"/>
                </a:solidFill>
                <a:latin typeface="Trebuchet MS"/>
                <a:ea typeface="Trebuchet MS"/>
                <a:cs typeface="Trebuchet MS"/>
                <a:sym typeface="Trebuchet MS"/>
              </a:rPr>
              <a:t>Strong evidence of effectiveness that these policies:</a:t>
            </a:r>
            <a:endParaRPr b="1" sz="3000">
              <a:solidFill>
                <a:srgbClr val="009ADD"/>
              </a:solidFill>
              <a:latin typeface="Trebuchet MS"/>
              <a:ea typeface="Trebuchet MS"/>
              <a:cs typeface="Trebuchet MS"/>
              <a:sym typeface="Trebuchet MS"/>
            </a:endParaRPr>
          </a:p>
          <a:p>
            <a:pPr indent="0" lvl="0" marL="0" marR="0" rtl="0" algn="l">
              <a:lnSpc>
                <a:spcPct val="200000"/>
              </a:lnSpc>
              <a:spcBef>
                <a:spcPts val="0"/>
              </a:spcBef>
              <a:spcAft>
                <a:spcPts val="0"/>
              </a:spcAft>
              <a:buClr>
                <a:srgbClr val="000000"/>
              </a:buClr>
              <a:buSzPts val="3000"/>
              <a:buFont typeface="Arial"/>
              <a:buNone/>
            </a:pPr>
            <a:r>
              <a:rPr lang="en-US" sz="3000">
                <a:solidFill>
                  <a:srgbClr val="009ADD"/>
                </a:solidFill>
                <a:latin typeface="Trebuchet MS"/>
                <a:ea typeface="Trebuchet MS"/>
                <a:cs typeface="Trebuchet MS"/>
                <a:sym typeface="Trebuchet MS"/>
              </a:rPr>
              <a:t>Reduce initiation</a:t>
            </a:r>
            <a:endParaRPr i="0" sz="3000" u="none" cap="none" strike="noStrike">
              <a:solidFill>
                <a:srgbClr val="009ADD"/>
              </a:solidFill>
              <a:latin typeface="Trebuchet MS"/>
              <a:ea typeface="Trebuchet MS"/>
              <a:cs typeface="Trebuchet MS"/>
              <a:sym typeface="Trebuchet MS"/>
            </a:endParaRPr>
          </a:p>
          <a:p>
            <a:pPr indent="0" lvl="0" marL="0" marR="0" rtl="0" algn="l">
              <a:lnSpc>
                <a:spcPct val="200000"/>
              </a:lnSpc>
              <a:spcBef>
                <a:spcPts val="0"/>
              </a:spcBef>
              <a:spcAft>
                <a:spcPts val="0"/>
              </a:spcAft>
              <a:buClr>
                <a:schemeClr val="dk1"/>
              </a:buClr>
              <a:buSzPts val="1100"/>
              <a:buFont typeface="Arial"/>
              <a:buNone/>
            </a:pPr>
            <a:r>
              <a:rPr lang="en-US" sz="3000">
                <a:solidFill>
                  <a:srgbClr val="009ADD"/>
                </a:solidFill>
                <a:latin typeface="Trebuchet MS"/>
                <a:ea typeface="Trebuchet MS"/>
                <a:cs typeface="Trebuchet MS"/>
                <a:sym typeface="Trebuchet MS"/>
              </a:rPr>
              <a:t>Promote cessation</a:t>
            </a:r>
            <a:endParaRPr i="0" sz="3000" u="none" cap="none" strike="noStrike">
              <a:solidFill>
                <a:srgbClr val="009ADD"/>
              </a:solidFill>
              <a:latin typeface="Trebuchet MS"/>
              <a:ea typeface="Trebuchet MS"/>
              <a:cs typeface="Trebuchet MS"/>
              <a:sym typeface="Trebuchet MS"/>
            </a:endParaRPr>
          </a:p>
          <a:p>
            <a:pPr indent="0" lvl="0" marL="0" marR="0" rtl="0" algn="l">
              <a:lnSpc>
                <a:spcPct val="200000"/>
              </a:lnSpc>
              <a:spcBef>
                <a:spcPts val="0"/>
              </a:spcBef>
              <a:spcAft>
                <a:spcPts val="0"/>
              </a:spcAft>
              <a:buClr>
                <a:schemeClr val="dk1"/>
              </a:buClr>
              <a:buSzPts val="1100"/>
              <a:buFont typeface="Arial"/>
              <a:buNone/>
            </a:pPr>
            <a:r>
              <a:rPr lang="en-US" sz="3000">
                <a:solidFill>
                  <a:srgbClr val="009ADD"/>
                </a:solidFill>
                <a:latin typeface="Trebuchet MS"/>
                <a:ea typeface="Trebuchet MS"/>
                <a:cs typeface="Trebuchet MS"/>
                <a:sym typeface="Trebuchet MS"/>
              </a:rPr>
              <a:t>Protect against SHSe</a:t>
            </a:r>
            <a:endParaRPr sz="3000">
              <a:solidFill>
                <a:srgbClr val="009ADD"/>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100"/>
              <a:buFont typeface="Arial"/>
              <a:buNone/>
            </a:pPr>
            <a:r>
              <a:rPr lang="en-US" sz="3000">
                <a:solidFill>
                  <a:srgbClr val="009ADD"/>
                </a:solidFill>
                <a:latin typeface="Trebuchet MS"/>
                <a:ea typeface="Trebuchet MS"/>
                <a:cs typeface="Trebuchet MS"/>
                <a:sym typeface="Trebuchet MS"/>
              </a:rPr>
              <a:t>Cost effective and long-lasting</a:t>
            </a:r>
            <a:endParaRPr sz="3000">
              <a:solidFill>
                <a:srgbClr val="009ADD"/>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100"/>
              <a:buFont typeface="Arial"/>
              <a:buNone/>
            </a:pPr>
            <a:r>
              <a:t/>
            </a:r>
            <a:endParaRPr sz="3000">
              <a:solidFill>
                <a:srgbClr val="009ADD"/>
              </a:solidFill>
              <a:latin typeface="Trebuchet MS"/>
              <a:ea typeface="Trebuchet MS"/>
              <a:cs typeface="Trebuchet MS"/>
              <a:sym typeface="Trebuchet MS"/>
            </a:endParaRPr>
          </a:p>
          <a:p>
            <a:pPr indent="0" lvl="0" marL="0" marR="0" rtl="0" algn="l">
              <a:lnSpc>
                <a:spcPct val="200000"/>
              </a:lnSpc>
              <a:spcBef>
                <a:spcPts val="0"/>
              </a:spcBef>
              <a:spcAft>
                <a:spcPts val="0"/>
              </a:spcAft>
              <a:buClr>
                <a:schemeClr val="dk1"/>
              </a:buClr>
              <a:buSzPts val="1100"/>
              <a:buFont typeface="Arial"/>
              <a:buNone/>
            </a:pPr>
            <a:r>
              <a:t/>
            </a:r>
            <a:endParaRPr b="1" sz="3000">
              <a:solidFill>
                <a:srgbClr val="009ADD"/>
              </a:solidFill>
              <a:latin typeface="Trebuchet MS"/>
              <a:ea typeface="Trebuchet MS"/>
              <a:cs typeface="Trebuchet MS"/>
              <a:sym typeface="Trebuchet MS"/>
            </a:endParaRPr>
          </a:p>
        </p:txBody>
      </p:sp>
      <p:sp>
        <p:nvSpPr>
          <p:cNvPr id="90" name="Google Shape;90;p14"/>
          <p:cNvSpPr/>
          <p:nvPr/>
        </p:nvSpPr>
        <p:spPr>
          <a:xfrm>
            <a:off x="0" y="0"/>
            <a:ext cx="4588500" cy="6858000"/>
          </a:xfrm>
          <a:prstGeom prst="rect">
            <a:avLst/>
          </a:prstGeom>
          <a:solidFill>
            <a:srgbClr val="009A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4"/>
          <p:cNvSpPr txBox="1"/>
          <p:nvPr/>
        </p:nvSpPr>
        <p:spPr>
          <a:xfrm>
            <a:off x="161850" y="2244425"/>
            <a:ext cx="4264800" cy="259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lang="en-US" sz="4800">
                <a:solidFill>
                  <a:srgbClr val="FFFFFF"/>
                </a:solidFill>
                <a:latin typeface="Trebuchet MS"/>
                <a:ea typeface="Trebuchet MS"/>
                <a:cs typeface="Trebuchet MS"/>
                <a:sym typeface="Trebuchet MS"/>
              </a:rPr>
              <a:t>Why local  smoke-free policies?</a:t>
            </a:r>
            <a:endParaRPr b="1" i="0" sz="48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p:nvPr/>
        </p:nvSpPr>
        <p:spPr>
          <a:xfrm>
            <a:off x="4515900" y="-20375"/>
            <a:ext cx="4628100" cy="62031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15"/>
          <p:cNvSpPr/>
          <p:nvPr/>
        </p:nvSpPr>
        <p:spPr>
          <a:xfrm>
            <a:off x="0" y="0"/>
            <a:ext cx="4515900" cy="6203100"/>
          </a:xfrm>
          <a:prstGeom prst="rect">
            <a:avLst/>
          </a:prstGeom>
          <a:solidFill>
            <a:srgbClr val="009A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5"/>
          <p:cNvSpPr txBox="1"/>
          <p:nvPr/>
        </p:nvSpPr>
        <p:spPr>
          <a:xfrm>
            <a:off x="125" y="2559900"/>
            <a:ext cx="4515900" cy="108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US" sz="4800">
                <a:solidFill>
                  <a:srgbClr val="FFFFFF"/>
                </a:solidFill>
                <a:latin typeface="Trebuchet MS"/>
                <a:ea typeface="Trebuchet MS"/>
                <a:cs typeface="Trebuchet MS"/>
                <a:sym typeface="Trebuchet MS"/>
              </a:rPr>
              <a:t>2019 CCIAA</a:t>
            </a:r>
            <a:endParaRPr b="1" i="0" sz="4800" u="none" cap="none" strike="noStrike">
              <a:solidFill>
                <a:srgbClr val="FFFFFF"/>
              </a:solidFill>
              <a:latin typeface="Trebuchet MS"/>
              <a:ea typeface="Trebuchet MS"/>
              <a:cs typeface="Trebuchet MS"/>
              <a:sym typeface="Trebuchet MS"/>
            </a:endParaRPr>
          </a:p>
        </p:txBody>
      </p:sp>
      <p:sp>
        <p:nvSpPr>
          <p:cNvPr id="99" name="Google Shape;99;p15"/>
          <p:cNvSpPr txBox="1"/>
          <p:nvPr/>
        </p:nvSpPr>
        <p:spPr>
          <a:xfrm>
            <a:off x="4515900" y="0"/>
            <a:ext cx="4628100" cy="62031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00000"/>
              </a:lnSpc>
              <a:spcBef>
                <a:spcPts val="0"/>
              </a:spcBef>
              <a:spcAft>
                <a:spcPts val="0"/>
              </a:spcAft>
              <a:buClr>
                <a:srgbClr val="009ADD"/>
              </a:buClr>
              <a:buSzPts val="3000"/>
              <a:buFont typeface="Trebuchet MS"/>
              <a:buChar char="●"/>
            </a:pPr>
            <a:r>
              <a:rPr lang="en-US" sz="3000">
                <a:solidFill>
                  <a:srgbClr val="009ADD"/>
                </a:solidFill>
                <a:latin typeface="Trebuchet MS"/>
                <a:ea typeface="Trebuchet MS"/>
                <a:cs typeface="Trebuchet MS"/>
                <a:sym typeface="Trebuchet MS"/>
              </a:rPr>
              <a:t>Prohibits vaping where smoking is disallowed</a:t>
            </a:r>
            <a:endParaRPr sz="3000">
              <a:solidFill>
                <a:srgbClr val="009ADD"/>
              </a:solidFill>
              <a:latin typeface="Trebuchet MS"/>
              <a:ea typeface="Trebuchet MS"/>
              <a:cs typeface="Trebuchet MS"/>
              <a:sym typeface="Trebuchet MS"/>
            </a:endParaRPr>
          </a:p>
          <a:p>
            <a:pPr indent="0" lvl="0" marL="457200" marR="0" rtl="0" algn="l">
              <a:lnSpc>
                <a:spcPct val="100000"/>
              </a:lnSpc>
              <a:spcBef>
                <a:spcPts val="0"/>
              </a:spcBef>
              <a:spcAft>
                <a:spcPts val="0"/>
              </a:spcAft>
              <a:buNone/>
            </a:pPr>
            <a:r>
              <a:t/>
            </a:r>
            <a:endParaRPr sz="3000">
              <a:solidFill>
                <a:srgbClr val="009ADD"/>
              </a:solidFill>
              <a:latin typeface="Trebuchet MS"/>
              <a:ea typeface="Trebuchet MS"/>
              <a:cs typeface="Trebuchet MS"/>
              <a:sym typeface="Trebuchet MS"/>
            </a:endParaRPr>
          </a:p>
          <a:p>
            <a:pPr indent="-419100" lvl="0" marL="457200" marR="0" rtl="0" algn="l">
              <a:lnSpc>
                <a:spcPct val="100000"/>
              </a:lnSpc>
              <a:spcBef>
                <a:spcPts val="0"/>
              </a:spcBef>
              <a:spcAft>
                <a:spcPts val="0"/>
              </a:spcAft>
              <a:buClr>
                <a:srgbClr val="009ADD"/>
              </a:buClr>
              <a:buSzPts val="3000"/>
              <a:buFont typeface="Trebuchet MS"/>
              <a:buChar char="●"/>
            </a:pPr>
            <a:r>
              <a:rPr lang="en-US" sz="3000">
                <a:solidFill>
                  <a:srgbClr val="009ADD"/>
                </a:solidFill>
                <a:latin typeface="Trebuchet MS"/>
                <a:ea typeface="Trebuchet MS"/>
                <a:cs typeface="Trebuchet MS"/>
                <a:sym typeface="Trebuchet MS"/>
              </a:rPr>
              <a:t>Removed exemptions</a:t>
            </a:r>
            <a:endParaRPr sz="3000">
              <a:solidFill>
                <a:srgbClr val="009ADD"/>
              </a:solidFill>
              <a:latin typeface="Trebuchet MS"/>
              <a:ea typeface="Trebuchet MS"/>
              <a:cs typeface="Trebuchet MS"/>
              <a:sym typeface="Trebuchet MS"/>
            </a:endParaRPr>
          </a:p>
          <a:p>
            <a:pPr indent="-419100" lvl="1" marL="914400" marR="0" rtl="0" algn="l">
              <a:lnSpc>
                <a:spcPct val="100000"/>
              </a:lnSpc>
              <a:spcBef>
                <a:spcPts val="0"/>
              </a:spcBef>
              <a:spcAft>
                <a:spcPts val="0"/>
              </a:spcAft>
              <a:buClr>
                <a:srgbClr val="009ADD"/>
              </a:buClr>
              <a:buSzPts val="3000"/>
              <a:buFont typeface="Trebuchet MS"/>
              <a:buChar char="○"/>
            </a:pPr>
            <a:r>
              <a:rPr lang="en-US" sz="3000">
                <a:solidFill>
                  <a:srgbClr val="009ADD"/>
                </a:solidFill>
                <a:latin typeface="Trebuchet MS"/>
                <a:ea typeface="Trebuchet MS"/>
                <a:cs typeface="Trebuchet MS"/>
                <a:sym typeface="Trebuchet MS"/>
              </a:rPr>
              <a:t>Small businesses</a:t>
            </a:r>
            <a:endParaRPr sz="3000">
              <a:solidFill>
                <a:srgbClr val="009ADD"/>
              </a:solidFill>
              <a:latin typeface="Trebuchet MS"/>
              <a:ea typeface="Trebuchet MS"/>
              <a:cs typeface="Trebuchet MS"/>
              <a:sym typeface="Trebuchet MS"/>
            </a:endParaRPr>
          </a:p>
          <a:p>
            <a:pPr indent="-419100" lvl="1" marL="914400" marR="0" rtl="0" algn="l">
              <a:lnSpc>
                <a:spcPct val="100000"/>
              </a:lnSpc>
              <a:spcBef>
                <a:spcPts val="0"/>
              </a:spcBef>
              <a:spcAft>
                <a:spcPts val="0"/>
              </a:spcAft>
              <a:buClr>
                <a:srgbClr val="009ADD"/>
              </a:buClr>
              <a:buSzPts val="3000"/>
              <a:buFont typeface="Trebuchet MS"/>
              <a:buChar char="○"/>
            </a:pPr>
            <a:r>
              <a:rPr lang="en-US" sz="3000">
                <a:solidFill>
                  <a:srgbClr val="009ADD"/>
                </a:solidFill>
                <a:latin typeface="Trebuchet MS"/>
                <a:ea typeface="Trebuchet MS"/>
                <a:cs typeface="Trebuchet MS"/>
                <a:sym typeface="Trebuchet MS"/>
              </a:rPr>
              <a:t>Hotel/Motel rooms</a:t>
            </a:r>
            <a:endParaRPr sz="3000">
              <a:solidFill>
                <a:srgbClr val="009ADD"/>
              </a:solidFill>
              <a:latin typeface="Trebuchet MS"/>
              <a:ea typeface="Trebuchet MS"/>
              <a:cs typeface="Trebuchet MS"/>
              <a:sym typeface="Trebuchet MS"/>
            </a:endParaRPr>
          </a:p>
          <a:p>
            <a:pPr indent="-419100" lvl="1" marL="914400" marR="0" rtl="0" algn="l">
              <a:lnSpc>
                <a:spcPct val="100000"/>
              </a:lnSpc>
              <a:spcBef>
                <a:spcPts val="0"/>
              </a:spcBef>
              <a:spcAft>
                <a:spcPts val="0"/>
              </a:spcAft>
              <a:buClr>
                <a:srgbClr val="009ADD"/>
              </a:buClr>
              <a:buSzPts val="3000"/>
              <a:buFont typeface="Trebuchet MS"/>
              <a:buChar char="○"/>
            </a:pPr>
            <a:r>
              <a:rPr lang="en-US" sz="3000">
                <a:solidFill>
                  <a:srgbClr val="009ADD"/>
                </a:solidFill>
                <a:latin typeface="Trebuchet MS"/>
                <a:ea typeface="Trebuchet MS"/>
                <a:cs typeface="Trebuchet MS"/>
                <a:sym typeface="Trebuchet MS"/>
              </a:rPr>
              <a:t>Common areas of assisted living</a:t>
            </a:r>
            <a:endParaRPr sz="3000">
              <a:solidFill>
                <a:srgbClr val="009ADD"/>
              </a:solidFill>
              <a:latin typeface="Trebuchet MS"/>
              <a:ea typeface="Trebuchet MS"/>
              <a:cs typeface="Trebuchet MS"/>
              <a:sym typeface="Trebuchet MS"/>
            </a:endParaRPr>
          </a:p>
          <a:p>
            <a:pPr indent="-419100" lvl="0" marL="457200" marR="0" rtl="0" algn="l">
              <a:lnSpc>
                <a:spcPct val="100000"/>
              </a:lnSpc>
              <a:spcBef>
                <a:spcPts val="0"/>
              </a:spcBef>
              <a:spcAft>
                <a:spcPts val="0"/>
              </a:spcAft>
              <a:buClr>
                <a:srgbClr val="009ADD"/>
              </a:buClr>
              <a:buSzPts val="3000"/>
              <a:buFont typeface="Trebuchet MS"/>
              <a:buChar char="●"/>
            </a:pPr>
            <a:r>
              <a:rPr lang="en-US" sz="3000">
                <a:solidFill>
                  <a:srgbClr val="009ADD"/>
                </a:solidFill>
                <a:latin typeface="Trebuchet MS"/>
                <a:ea typeface="Trebuchet MS"/>
                <a:cs typeface="Trebuchet MS"/>
                <a:sym typeface="Trebuchet MS"/>
              </a:rPr>
              <a:t>Extended entryway perimeter to 25 feet*</a:t>
            </a:r>
            <a:endParaRPr sz="3000">
              <a:solidFill>
                <a:srgbClr val="009ADD"/>
              </a:solidFill>
              <a:latin typeface="Trebuchet MS"/>
              <a:ea typeface="Trebuchet MS"/>
              <a:cs typeface="Trebuchet MS"/>
              <a:sym typeface="Trebuchet MS"/>
            </a:endParaRPr>
          </a:p>
          <a:p>
            <a:pPr indent="0" lvl="0" marL="457200" marR="0" rtl="0" algn="l">
              <a:lnSpc>
                <a:spcPct val="100000"/>
              </a:lnSpc>
              <a:spcBef>
                <a:spcPts val="0"/>
              </a:spcBef>
              <a:spcAft>
                <a:spcPts val="0"/>
              </a:spcAft>
              <a:buNone/>
            </a:pPr>
            <a:r>
              <a:t/>
            </a:r>
            <a:endParaRPr sz="3000">
              <a:solidFill>
                <a:srgbClr val="009ADD"/>
              </a:solidFill>
              <a:latin typeface="Trebuchet MS"/>
              <a:ea typeface="Trebuchet MS"/>
              <a:cs typeface="Trebuchet MS"/>
              <a:sym typeface="Trebuchet MS"/>
            </a:endParaRPr>
          </a:p>
          <a:p>
            <a:pPr indent="-419100" lvl="0" marL="457200" marR="0" rtl="0" algn="l">
              <a:lnSpc>
                <a:spcPct val="100000"/>
              </a:lnSpc>
              <a:spcBef>
                <a:spcPts val="0"/>
              </a:spcBef>
              <a:spcAft>
                <a:spcPts val="0"/>
              </a:spcAft>
              <a:buClr>
                <a:srgbClr val="009ADD"/>
              </a:buClr>
              <a:buSzPts val="3000"/>
              <a:buFont typeface="Trebuchet MS"/>
              <a:buChar char="●"/>
            </a:pPr>
            <a:r>
              <a:rPr lang="en-US" sz="3000">
                <a:solidFill>
                  <a:srgbClr val="009ADD"/>
                </a:solidFill>
                <a:latin typeface="Trebuchet MS"/>
                <a:ea typeface="Trebuchet MS"/>
                <a:cs typeface="Trebuchet MS"/>
                <a:sym typeface="Trebuchet MS"/>
              </a:rPr>
              <a:t>Exempted marijuana </a:t>
            </a:r>
            <a:r>
              <a:rPr lang="en-US" sz="3000">
                <a:solidFill>
                  <a:srgbClr val="009ADD"/>
                </a:solidFill>
                <a:latin typeface="Trebuchet MS"/>
                <a:ea typeface="Trebuchet MS"/>
                <a:cs typeface="Trebuchet MS"/>
                <a:sym typeface="Trebuchet MS"/>
              </a:rPr>
              <a:t>hospitality</a:t>
            </a:r>
            <a:r>
              <a:rPr lang="en-US" sz="3000">
                <a:solidFill>
                  <a:srgbClr val="009ADD"/>
                </a:solidFill>
                <a:latin typeface="Trebuchet MS"/>
                <a:ea typeface="Trebuchet MS"/>
                <a:cs typeface="Trebuchet MS"/>
                <a:sym typeface="Trebuchet MS"/>
              </a:rPr>
              <a:t> businesses*</a:t>
            </a:r>
            <a:endParaRPr sz="3000">
              <a:solidFill>
                <a:srgbClr val="009ADD"/>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rey Content Slides - Color Logo Altern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