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436" r:id="rId3"/>
    <p:sldId id="275" r:id="rId4"/>
    <p:sldId id="359" r:id="rId5"/>
    <p:sldId id="455" r:id="rId6"/>
    <p:sldId id="340" r:id="rId7"/>
    <p:sldId id="375" r:id="rId8"/>
    <p:sldId id="460" r:id="rId9"/>
    <p:sldId id="338" r:id="rId10"/>
    <p:sldId id="389" r:id="rId11"/>
    <p:sldId id="377" r:id="rId12"/>
    <p:sldId id="374" r:id="rId13"/>
    <p:sldId id="379" r:id="rId14"/>
    <p:sldId id="462" r:id="rId15"/>
    <p:sldId id="451" r:id="rId16"/>
    <p:sldId id="452" r:id="rId17"/>
    <p:sldId id="380" r:id="rId18"/>
    <p:sldId id="453" r:id="rId19"/>
    <p:sldId id="448" r:id="rId20"/>
    <p:sldId id="381" r:id="rId21"/>
    <p:sldId id="459" r:id="rId22"/>
    <p:sldId id="383" r:id="rId23"/>
    <p:sldId id="385" r:id="rId24"/>
    <p:sldId id="457" r:id="rId25"/>
    <p:sldId id="461" r:id="rId26"/>
    <p:sldId id="463" r:id="rId27"/>
    <p:sldId id="434" r:id="rId28"/>
    <p:sldId id="430" r:id="rId29"/>
    <p:sldId id="440" r:id="rId30"/>
    <p:sldId id="432" r:id="rId31"/>
    <p:sldId id="416" r:id="rId32"/>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0C18F-6DFD-4622-B051-8650D178F610}" v="8" dt="2024-09-16T14:42:24.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689" autoAdjust="0"/>
    <p:restoredTop sz="74494" autoAdjust="0"/>
  </p:normalViewPr>
  <p:slideViewPr>
    <p:cSldViewPr snapToGrid="0">
      <p:cViewPr varScale="1">
        <p:scale>
          <a:sx n="46" d="100"/>
          <a:sy n="46" d="100"/>
        </p:scale>
        <p:origin x="108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Devin - DOF Workplace Safety Administrator" userId="dbd8c9ad-75c0-4f0a-8431-9f8a6be16c52" providerId="ADAL" clId="{D430C18F-6DFD-4622-B051-8650D178F610}"/>
    <pc:docChg chg="custSel addSld delSld modSld sldOrd">
      <pc:chgData name="Clark, Devin - DOF Workplace Safety Administrator" userId="dbd8c9ad-75c0-4f0a-8431-9f8a6be16c52" providerId="ADAL" clId="{D430C18F-6DFD-4622-B051-8650D178F610}" dt="2024-09-16T14:42:54.407" v="117" actId="20577"/>
      <pc:docMkLst>
        <pc:docMk/>
      </pc:docMkLst>
      <pc:sldChg chg="add del">
        <pc:chgData name="Clark, Devin - DOF Workplace Safety Administrator" userId="dbd8c9ad-75c0-4f0a-8431-9f8a6be16c52" providerId="ADAL" clId="{D430C18F-6DFD-4622-B051-8650D178F610}" dt="2024-09-16T14:38:34.731" v="1"/>
        <pc:sldMkLst>
          <pc:docMk/>
          <pc:sldMk cId="0" sldId="377"/>
        </pc:sldMkLst>
      </pc:sldChg>
      <pc:sldChg chg="modSp add del mod">
        <pc:chgData name="Clark, Devin - DOF Workplace Safety Administrator" userId="dbd8c9ad-75c0-4f0a-8431-9f8a6be16c52" providerId="ADAL" clId="{D430C18F-6DFD-4622-B051-8650D178F610}" dt="2024-09-16T14:41:05.008" v="42" actId="1076"/>
        <pc:sldMkLst>
          <pc:docMk/>
          <pc:sldMk cId="0" sldId="380"/>
        </pc:sldMkLst>
        <pc:spChg chg="mod">
          <ac:chgData name="Clark, Devin - DOF Workplace Safety Administrator" userId="dbd8c9ad-75c0-4f0a-8431-9f8a6be16c52" providerId="ADAL" clId="{D430C18F-6DFD-4622-B051-8650D178F610}" dt="2024-09-16T14:41:05.008" v="42" actId="1076"/>
          <ac:spMkLst>
            <pc:docMk/>
            <pc:sldMk cId="0" sldId="380"/>
            <ac:spMk id="3" creationId="{8C2F3145-B000-4AB0-B65E-D7CFFA4CB415}"/>
          </ac:spMkLst>
        </pc:spChg>
      </pc:sldChg>
      <pc:sldChg chg="add del ord">
        <pc:chgData name="Clark, Devin - DOF Workplace Safety Administrator" userId="dbd8c9ad-75c0-4f0a-8431-9f8a6be16c52" providerId="ADAL" clId="{D430C18F-6DFD-4622-B051-8650D178F610}" dt="2024-09-16T14:39:23.756" v="10"/>
        <pc:sldMkLst>
          <pc:docMk/>
          <pc:sldMk cId="0" sldId="381"/>
        </pc:sldMkLst>
      </pc:sldChg>
      <pc:sldChg chg="del">
        <pc:chgData name="Clark, Devin - DOF Workplace Safety Administrator" userId="dbd8c9ad-75c0-4f0a-8431-9f8a6be16c52" providerId="ADAL" clId="{D430C18F-6DFD-4622-B051-8650D178F610}" dt="2024-09-16T14:40:18.451" v="15" actId="47"/>
        <pc:sldMkLst>
          <pc:docMk/>
          <pc:sldMk cId="0" sldId="382"/>
        </pc:sldMkLst>
      </pc:sldChg>
      <pc:sldChg chg="add del">
        <pc:chgData name="Clark, Devin - DOF Workplace Safety Administrator" userId="dbd8c9ad-75c0-4f0a-8431-9f8a6be16c52" providerId="ADAL" clId="{D430C18F-6DFD-4622-B051-8650D178F610}" dt="2024-09-16T14:41:26.800" v="43"/>
        <pc:sldMkLst>
          <pc:docMk/>
          <pc:sldMk cId="0" sldId="383"/>
        </pc:sldMkLst>
      </pc:sldChg>
      <pc:sldChg chg="add del">
        <pc:chgData name="Clark, Devin - DOF Workplace Safety Administrator" userId="dbd8c9ad-75c0-4f0a-8431-9f8a6be16c52" providerId="ADAL" clId="{D430C18F-6DFD-4622-B051-8650D178F610}" dt="2024-09-16T14:41:26.800" v="43"/>
        <pc:sldMkLst>
          <pc:docMk/>
          <pc:sldMk cId="0" sldId="385"/>
        </pc:sldMkLst>
      </pc:sldChg>
      <pc:sldChg chg="modSp mod">
        <pc:chgData name="Clark, Devin - DOF Workplace Safety Administrator" userId="dbd8c9ad-75c0-4f0a-8431-9f8a6be16c52" providerId="ADAL" clId="{D430C18F-6DFD-4622-B051-8650D178F610}" dt="2024-09-16T14:42:54.407" v="117" actId="20577"/>
        <pc:sldMkLst>
          <pc:docMk/>
          <pc:sldMk cId="3592387696" sldId="416"/>
        </pc:sldMkLst>
        <pc:spChg chg="mod">
          <ac:chgData name="Clark, Devin - DOF Workplace Safety Administrator" userId="dbd8c9ad-75c0-4f0a-8431-9f8a6be16c52" providerId="ADAL" clId="{D430C18F-6DFD-4622-B051-8650D178F610}" dt="2024-09-16T14:42:54.407" v="117" actId="20577"/>
          <ac:spMkLst>
            <pc:docMk/>
            <pc:sldMk cId="3592387696" sldId="416"/>
            <ac:spMk id="5" creationId="{00000000-0000-0000-0000-000000000000}"/>
          </ac:spMkLst>
        </pc:spChg>
      </pc:sldChg>
      <pc:sldChg chg="del">
        <pc:chgData name="Clark, Devin - DOF Workplace Safety Administrator" userId="dbd8c9ad-75c0-4f0a-8431-9f8a6be16c52" providerId="ADAL" clId="{D430C18F-6DFD-4622-B051-8650D178F610}" dt="2024-09-16T14:40:09.892" v="12" actId="47"/>
        <pc:sldMkLst>
          <pc:docMk/>
          <pc:sldMk cId="2800050075" sldId="433"/>
        </pc:sldMkLst>
      </pc:sldChg>
      <pc:sldChg chg="modSp mod">
        <pc:chgData name="Clark, Devin - DOF Workplace Safety Administrator" userId="dbd8c9ad-75c0-4f0a-8431-9f8a6be16c52" providerId="ADAL" clId="{D430C18F-6DFD-4622-B051-8650D178F610}" dt="2024-09-16T14:42:06.792" v="58" actId="20577"/>
        <pc:sldMkLst>
          <pc:docMk/>
          <pc:sldMk cId="2114499474" sldId="440"/>
        </pc:sldMkLst>
        <pc:spChg chg="mod">
          <ac:chgData name="Clark, Devin - DOF Workplace Safety Administrator" userId="dbd8c9ad-75c0-4f0a-8431-9f8a6be16c52" providerId="ADAL" clId="{D430C18F-6DFD-4622-B051-8650D178F610}" dt="2024-09-16T14:42:06.792" v="58" actId="20577"/>
          <ac:spMkLst>
            <pc:docMk/>
            <pc:sldMk cId="2114499474" sldId="440"/>
            <ac:spMk id="3" creationId="{371F426C-1734-478E-B059-3B451ACA89BE}"/>
          </ac:spMkLst>
        </pc:spChg>
      </pc:sldChg>
      <pc:sldChg chg="del">
        <pc:chgData name="Clark, Devin - DOF Workplace Safety Administrator" userId="dbd8c9ad-75c0-4f0a-8431-9f8a6be16c52" providerId="ADAL" clId="{D430C18F-6DFD-4622-B051-8650D178F610}" dt="2024-09-16T14:38:38.263" v="2" actId="47"/>
        <pc:sldMkLst>
          <pc:docMk/>
          <pc:sldMk cId="3063795377" sldId="456"/>
        </pc:sldMkLst>
      </pc:sldChg>
      <pc:sldChg chg="del">
        <pc:chgData name="Clark, Devin - DOF Workplace Safety Administrator" userId="dbd8c9ad-75c0-4f0a-8431-9f8a6be16c52" providerId="ADAL" clId="{D430C18F-6DFD-4622-B051-8650D178F610}" dt="2024-09-16T14:38:45.511" v="3" actId="47"/>
        <pc:sldMkLst>
          <pc:docMk/>
          <pc:sldMk cId="2843270019" sldId="458"/>
        </pc:sldMkLst>
      </pc:sldChg>
      <pc:sldChg chg="add">
        <pc:chgData name="Clark, Devin - DOF Workplace Safety Administrator" userId="dbd8c9ad-75c0-4f0a-8431-9f8a6be16c52" providerId="ADAL" clId="{D430C18F-6DFD-4622-B051-8650D178F610}" dt="2024-09-16T14:39:00.476" v="4"/>
        <pc:sldMkLst>
          <pc:docMk/>
          <pc:sldMk cId="3038523165" sldId="462"/>
        </pc:sldMkLst>
      </pc:sldChg>
      <pc:sldChg chg="add">
        <pc:chgData name="Clark, Devin - DOF Workplace Safety Administrator" userId="dbd8c9ad-75c0-4f0a-8431-9f8a6be16c52" providerId="ADAL" clId="{D430C18F-6DFD-4622-B051-8650D178F610}" dt="2024-09-16T14:40:07.894" v="11"/>
        <pc:sldMkLst>
          <pc:docMk/>
          <pc:sldMk cId="2899748474" sldId="4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D95006-A16F-42EC-9693-9ABEF5FB07F2}"/>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002EA392-4720-4981-A46D-ECA174F46704}"/>
              </a:ext>
            </a:extLst>
          </p:cNvPr>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eaLnBrk="1" hangingPunct="1">
              <a:defRPr sz="1200"/>
            </a:lvl1pPr>
          </a:lstStyle>
          <a:p>
            <a:pPr>
              <a:defRPr/>
            </a:pPr>
            <a:fld id="{20297E50-41F6-45C4-89F3-8DF0A7362881}" type="datetimeFigureOut">
              <a:rPr lang="en-US"/>
              <a:pPr>
                <a:defRPr/>
              </a:pPr>
              <a:t>9/16/2024</a:t>
            </a:fld>
            <a:endParaRPr lang="en-US" dirty="0"/>
          </a:p>
        </p:txBody>
      </p:sp>
      <p:sp>
        <p:nvSpPr>
          <p:cNvPr id="4" name="Footer Placeholder 3">
            <a:extLst>
              <a:ext uri="{FF2B5EF4-FFF2-40B4-BE49-F238E27FC236}">
                <a16:creationId xmlns:a16="http://schemas.microsoft.com/office/drawing/2014/main" id="{B6BAD66D-08B1-42B5-A975-8594B9528B30}"/>
              </a:ext>
            </a:extLst>
          </p:cNvPr>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eaLnBrk="1" hangingPunct="1">
              <a:defRPr sz="1200"/>
            </a:lvl1pPr>
          </a:lstStyle>
          <a:p>
            <a:pPr>
              <a:defRPr/>
            </a:pPr>
            <a:endParaRPr lang="en-US" dirty="0"/>
          </a:p>
        </p:txBody>
      </p:sp>
      <p:sp>
        <p:nvSpPr>
          <p:cNvPr id="5" name="Slide Number Placeholder 4">
            <a:extLst>
              <a:ext uri="{FF2B5EF4-FFF2-40B4-BE49-F238E27FC236}">
                <a16:creationId xmlns:a16="http://schemas.microsoft.com/office/drawing/2014/main" id="{02B59F54-8602-469E-B02A-C3E2344804C9}"/>
              </a:ext>
            </a:extLst>
          </p:cNvPr>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fld id="{587D7EC7-FB18-4637-82DB-1FDE0278C14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FB2F56-64B9-48B4-AD18-358AC0BBA972}"/>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115E462A-2FC5-48FE-AD28-E5D888B6EADA}"/>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eaLnBrk="1" hangingPunct="1">
              <a:defRPr sz="1200"/>
            </a:lvl1pPr>
          </a:lstStyle>
          <a:p>
            <a:pPr>
              <a:defRPr/>
            </a:pPr>
            <a:fld id="{E320FC1D-5ED0-4B3F-8D09-6D1B31AD6344}" type="datetimeFigureOut">
              <a:rPr lang="en-US"/>
              <a:pPr>
                <a:defRPr/>
              </a:pPr>
              <a:t>9/16/2024</a:t>
            </a:fld>
            <a:endParaRPr lang="en-US" dirty="0"/>
          </a:p>
        </p:txBody>
      </p:sp>
      <p:sp>
        <p:nvSpPr>
          <p:cNvPr id="4" name="Slide Image Placeholder 3">
            <a:extLst>
              <a:ext uri="{FF2B5EF4-FFF2-40B4-BE49-F238E27FC236}">
                <a16:creationId xmlns:a16="http://schemas.microsoft.com/office/drawing/2014/main" id="{B7F86E88-CDC4-41A8-B226-F533704EF3AC}"/>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a:extLst>
              <a:ext uri="{FF2B5EF4-FFF2-40B4-BE49-F238E27FC236}">
                <a16:creationId xmlns:a16="http://schemas.microsoft.com/office/drawing/2014/main" id="{B66BAF3B-31AC-4F76-AD99-86B42F94EE30}"/>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B15E55B-8449-4A46-B250-57EF6D59CD7B}"/>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hangingPunct="1">
              <a:defRPr sz="1200"/>
            </a:lvl1pPr>
          </a:lstStyle>
          <a:p>
            <a:pPr>
              <a:defRPr/>
            </a:pPr>
            <a:endParaRPr lang="en-US" dirty="0"/>
          </a:p>
        </p:txBody>
      </p:sp>
      <p:sp>
        <p:nvSpPr>
          <p:cNvPr id="7" name="Slide Number Placeholder 6">
            <a:extLst>
              <a:ext uri="{FF2B5EF4-FFF2-40B4-BE49-F238E27FC236}">
                <a16:creationId xmlns:a16="http://schemas.microsoft.com/office/drawing/2014/main" id="{C5859CA9-D29F-4BB5-A1F8-5F5B8FDD894C}"/>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fld id="{BFFEE859-1CFB-4B38-A0A3-ADF39EE87F5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11E703E-93C8-46F0-9056-1A1D78321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058FB5E-95E9-4DFC-8DBE-1B797429F1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148" name="Slide Number Placeholder 3">
            <a:extLst>
              <a:ext uri="{FF2B5EF4-FFF2-40B4-BE49-F238E27FC236}">
                <a16:creationId xmlns:a16="http://schemas.microsoft.com/office/drawing/2014/main" id="{C6A39EE7-7C62-4F52-B79E-D23D77834B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38" indent="-290513">
              <a:spcBef>
                <a:spcPct val="30000"/>
              </a:spcBef>
              <a:defRPr sz="1200">
                <a:solidFill>
                  <a:schemeClr val="tx1"/>
                </a:solidFill>
                <a:latin typeface="Calibri" panose="020F0502020204030204" pitchFamily="34" charset="0"/>
              </a:defRPr>
            </a:lvl2pPr>
            <a:lvl3pPr marL="1165225" indent="-231775">
              <a:spcBef>
                <a:spcPct val="30000"/>
              </a:spcBef>
              <a:defRPr sz="1200">
                <a:solidFill>
                  <a:schemeClr val="tx1"/>
                </a:solidFill>
                <a:latin typeface="Calibri" panose="020F0502020204030204" pitchFamily="34" charset="0"/>
              </a:defRPr>
            </a:lvl3pPr>
            <a:lvl4pPr marL="1631950"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BBEB6B-3F53-46BD-B4D6-D8577C198FCF}" type="slidenum">
              <a:rPr lang="en-US" altLang="en-US">
                <a:latin typeface="Arial" panose="020B0604020202020204" pitchFamily="34" charset="0"/>
              </a:rPr>
              <a:pPr>
                <a:spcBef>
                  <a:spcPct val="0"/>
                </a:spcBef>
              </a:pPr>
              <a:t>1</a:t>
            </a:fld>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10</a:t>
            </a:fld>
            <a:endParaRPr lang="en-US" altLang="en-US" dirty="0"/>
          </a:p>
        </p:txBody>
      </p:sp>
    </p:spTree>
    <p:extLst>
      <p:ext uri="{BB962C8B-B14F-4D97-AF65-F5344CB8AC3E}">
        <p14:creationId xmlns:p14="http://schemas.microsoft.com/office/powerpoint/2010/main" val="59194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in a rush</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11</a:t>
            </a:fld>
            <a:endParaRPr lang="en-US" altLang="en-US" dirty="0"/>
          </a:p>
        </p:txBody>
      </p:sp>
    </p:spTree>
    <p:extLst>
      <p:ext uri="{BB962C8B-B14F-4D97-AF65-F5344CB8AC3E}">
        <p14:creationId xmlns:p14="http://schemas.microsoft.com/office/powerpoint/2010/main" val="274173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12</a:t>
            </a:fld>
            <a:endParaRPr lang="en-US" altLang="en-US" dirty="0"/>
          </a:p>
        </p:txBody>
      </p:sp>
    </p:spTree>
    <p:extLst>
      <p:ext uri="{BB962C8B-B14F-4D97-AF65-F5344CB8AC3E}">
        <p14:creationId xmlns:p14="http://schemas.microsoft.com/office/powerpoint/2010/main" val="862887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3BB1A50-FAA9-438D-ABA3-0393CB02BD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90FE765-73D6-4BC1-8930-84610A0613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Source: https://www.mind.org.uk/information-support/types-of-mental-health-problems/anger/causes-of-anger/#:~:text=Everyone%20has%20their%20own%20triggers,being%20invalidated%20or%20treated%20unfairly</a:t>
            </a:r>
          </a:p>
        </p:txBody>
      </p:sp>
      <p:sp>
        <p:nvSpPr>
          <p:cNvPr id="20484" name="Slide Number Placeholder 3">
            <a:extLst>
              <a:ext uri="{FF2B5EF4-FFF2-40B4-BE49-F238E27FC236}">
                <a16:creationId xmlns:a16="http://schemas.microsoft.com/office/drawing/2014/main" id="{2CAF3F5E-D79E-4402-AD13-74FAE9147A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AD76F62-F95F-4F38-B8C6-68A3E499FD0C}" type="slidenum">
              <a:rPr lang="en-US" altLang="en-US"/>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talk about the specific stages of escalation.</a:t>
            </a:r>
          </a:p>
          <a:p>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Ask the question: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are some signs we can see when a person starts to escalate?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Answers may include the following: Exaggerated and quick movements.  Stomping their feet.  Forceful speech, yelling, and screaming.  Clenched fists.  Clenched jaw.  Fighting stance.  Even becoming silent/stewing.</a:t>
            </a:r>
          </a:p>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15</a:t>
            </a:fld>
            <a:endParaRPr lang="en-US" altLang="en-US" dirty="0"/>
          </a:p>
        </p:txBody>
      </p:sp>
    </p:spTree>
    <p:extLst>
      <p:ext uri="{BB962C8B-B14F-4D97-AF65-F5344CB8AC3E}">
        <p14:creationId xmlns:p14="http://schemas.microsoft.com/office/powerpoint/2010/main" val="227624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stages of escalation are like a mountain.  Think of them as climbing and descending the mountain.  At the base, everything is calm.  The person is relatively calm and cooperative.  Then a triggering event happens.  This is something that sets the person off and they begin to escalate.  Then comes agitation.  The person increasingly becomes upset.  It accelerates.  The person is very focused on the conflict.  Then it peaks.  They are exhibiting severe behavior and may be out of control.  Then the person de-escalates.  This can be venting, and working through problem solving, or coming to an understanding.  Then comes the recovery at the base on the other side of the mountain.  The individual becomes cooperative and can move toward the calm baseline. </a:t>
            </a:r>
          </a:p>
          <a:p>
            <a:r>
              <a:rPr lang="en-US" sz="1200" kern="1200" dirty="0">
                <a:solidFill>
                  <a:schemeClr val="tx1"/>
                </a:solidFill>
                <a:effectLst/>
                <a:latin typeface="+mn-lt"/>
                <a:ea typeface="+mn-ea"/>
                <a:cs typeface="+mn-cs"/>
              </a:rPr>
              <a:t> </a:t>
            </a:r>
            <a:endParaRPr lang="en-US" dirty="0"/>
          </a:p>
          <a:p>
            <a:r>
              <a:rPr lang="en-US" sz="1200" b="1" kern="1200" dirty="0">
                <a:solidFill>
                  <a:schemeClr val="tx1"/>
                </a:solidFill>
                <a:effectLst/>
                <a:latin typeface="+mn-lt"/>
                <a:ea typeface="+mn-ea"/>
                <a:cs typeface="+mn-cs"/>
              </a:rPr>
              <a:t>Ask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some triggering events that may cause someone to escalate into anger or fear?</a:t>
            </a:r>
          </a:p>
          <a:p>
            <a:r>
              <a:rPr lang="en-US" sz="1200" i="1" kern="1200" dirty="0">
                <a:solidFill>
                  <a:schemeClr val="tx1"/>
                </a:solidFill>
                <a:effectLst/>
                <a:latin typeface="+mn-lt"/>
                <a:ea typeface="+mn-ea"/>
                <a:cs typeface="+mn-cs"/>
              </a:rPr>
              <a:t>Answers may include: Mental illness, Substance abuse, Violence, Feeling of not being respected, Loss of power, Embarrassed, Not being treated    justly/equitably, Physical pain.</a:t>
            </a:r>
          </a:p>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16</a:t>
            </a:fld>
            <a:endParaRPr lang="en-US" altLang="en-US" dirty="0"/>
          </a:p>
        </p:txBody>
      </p:sp>
    </p:spTree>
    <p:extLst>
      <p:ext uri="{BB962C8B-B14F-4D97-AF65-F5344CB8AC3E}">
        <p14:creationId xmlns:p14="http://schemas.microsoft.com/office/powerpoint/2010/main" val="352776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https://img.freepik.com/premium-photo/irritated-young-woman-with-her-arms-crossed-her-chest-looking-camera-with-skeptical-look-is-isolated-pink-background-human-facial-expressions-body-language-copying-space_137321-1700.jpg?w=2000</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17</a:t>
            </a:fld>
            <a:endParaRPr lang="en-US" altLang="en-US" dirty="0"/>
          </a:p>
        </p:txBody>
      </p:sp>
    </p:spTree>
    <p:extLst>
      <p:ext uri="{BB962C8B-B14F-4D97-AF65-F5344CB8AC3E}">
        <p14:creationId xmlns:p14="http://schemas.microsoft.com/office/powerpoint/2010/main" val="146333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19</a:t>
            </a:fld>
            <a:endParaRPr lang="en-US" altLang="en-US" dirty="0"/>
          </a:p>
        </p:txBody>
      </p:sp>
    </p:spTree>
    <p:extLst>
      <p:ext uri="{BB962C8B-B14F-4D97-AF65-F5344CB8AC3E}">
        <p14:creationId xmlns:p14="http://schemas.microsoft.com/office/powerpoint/2010/main" val="1363212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20</a:t>
            </a:fld>
            <a:endParaRPr lang="en-US" altLang="en-US" dirty="0"/>
          </a:p>
        </p:txBody>
      </p:sp>
    </p:spTree>
    <p:extLst>
      <p:ext uri="{BB962C8B-B14F-4D97-AF65-F5344CB8AC3E}">
        <p14:creationId xmlns:p14="http://schemas.microsoft.com/office/powerpoint/2010/main" val="395756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never know what another person is going through, never assume </a:t>
            </a:r>
          </a:p>
          <a:p>
            <a:endParaRPr lang="en-US" dirty="0"/>
          </a:p>
          <a:p>
            <a:r>
              <a:rPr lang="en-US" dirty="0"/>
              <a:t>https://npr.brightspotcdn.com/dims4/default/faf66be/2147483647/strip/true/crop/1024x719+0+0/resize/880x618!/quality/90/?url=http%3A%2F%2Fnpr-brightspot.s3.amazonaws.com%2Flegacy%2Fsites%2Fkstx%2Ffiles%2F201808%2FMentalHealth_Flickr.jpg</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22</a:t>
            </a:fld>
            <a:endParaRPr lang="en-US" altLang="en-US" dirty="0"/>
          </a:p>
        </p:txBody>
      </p:sp>
    </p:spTree>
    <p:extLst>
      <p:ext uri="{BB962C8B-B14F-4D97-AF65-F5344CB8AC3E}">
        <p14:creationId xmlns:p14="http://schemas.microsoft.com/office/powerpoint/2010/main" val="332564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Rally point: Southeast side of the Webb Building</a:t>
            </a:r>
          </a:p>
          <a:p>
            <a:endParaRPr lang="en-US" dirty="0"/>
          </a:p>
          <a:p>
            <a:r>
              <a:rPr lang="en-US" dirty="0"/>
              <a:t>Image: https://static.vecteezy.com/system/resources/previews/002/301/058/original/fire-exit-emergency-green-sign-free-vector.jpg</a:t>
            </a:r>
          </a:p>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2</a:t>
            </a:fld>
            <a:endParaRPr lang="en-US" altLang="en-US" dirty="0"/>
          </a:p>
        </p:txBody>
      </p:sp>
    </p:spTree>
    <p:extLst>
      <p:ext uri="{BB962C8B-B14F-4D97-AF65-F5344CB8AC3E}">
        <p14:creationId xmlns:p14="http://schemas.microsoft.com/office/powerpoint/2010/main" val="172954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 doubt, remove yourself from the situation</a:t>
            </a:r>
          </a:p>
          <a:p>
            <a:r>
              <a:rPr lang="en-US" dirty="0"/>
              <a:t>Always yourself and the door, barriers are important for protection but also can create more hostility</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23</a:t>
            </a:fld>
            <a:endParaRPr lang="en-US" altLang="en-US" dirty="0"/>
          </a:p>
        </p:txBody>
      </p:sp>
    </p:spTree>
    <p:extLst>
      <p:ext uri="{BB962C8B-B14F-4D97-AF65-F5344CB8AC3E}">
        <p14:creationId xmlns:p14="http://schemas.microsoft.com/office/powerpoint/2010/main" val="7900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https://www.cisa.gov/sites/default/files/2022-11/De-Escalation_Final%20508%20%2809.21.21%29.pdf</a:t>
            </a:r>
          </a:p>
          <a:p>
            <a:endParaRPr lang="en-US" dirty="0"/>
          </a:p>
          <a:p>
            <a:r>
              <a:rPr lang="en-US" dirty="0"/>
              <a:t>Standing rigidly directly in front of the person Keeping a relaxed and alert stance off to the side of the person Pointing your finger Keeping your hands down, open, and visible at all times Excessive gesturing or pacing Using slow, deliberate movements Faking a smile Maintaining a neutral and attentive facial expression</a:t>
            </a:r>
          </a:p>
          <a:p>
            <a:endParaRPr lang="en-US" dirty="0"/>
          </a:p>
          <a:p>
            <a:r>
              <a:rPr lang="en-US" dirty="0"/>
              <a:t>“Calm down.” “I can see that you are upset...” “I can’t help you.” “I want to help, what can I do?” “I know how you feel.” “I understand that you feel...” “Come with me.” “May I speak with you?”</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24</a:t>
            </a:fld>
            <a:endParaRPr lang="en-US" altLang="en-US" dirty="0"/>
          </a:p>
        </p:txBody>
      </p:sp>
    </p:spTree>
    <p:extLst>
      <p:ext uri="{BB962C8B-B14F-4D97-AF65-F5344CB8AC3E}">
        <p14:creationId xmlns:p14="http://schemas.microsoft.com/office/powerpoint/2010/main" val="267000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26</a:t>
            </a:fld>
            <a:endParaRPr lang="en-US" altLang="en-US" dirty="0"/>
          </a:p>
        </p:txBody>
      </p:sp>
    </p:spTree>
    <p:extLst>
      <p:ext uri="{BB962C8B-B14F-4D97-AF65-F5344CB8AC3E}">
        <p14:creationId xmlns:p14="http://schemas.microsoft.com/office/powerpoint/2010/main" val="2912342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language so it isn’t as scary for downtown. </a:t>
            </a:r>
          </a:p>
          <a:p>
            <a:r>
              <a:rPr lang="en-US" dirty="0"/>
              <a:t>Add stats for types of violent crime</a:t>
            </a:r>
          </a:p>
          <a:p>
            <a:r>
              <a:rPr lang="en-US" dirty="0"/>
              <a:t>Out of control so how do we manage</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27</a:t>
            </a:fld>
            <a:endParaRPr lang="en-US" altLang="en-US" dirty="0"/>
          </a:p>
        </p:txBody>
      </p:sp>
    </p:spTree>
    <p:extLst>
      <p:ext uri="{BB962C8B-B14F-4D97-AF65-F5344CB8AC3E}">
        <p14:creationId xmlns:p14="http://schemas.microsoft.com/office/powerpoint/2010/main" val="1172691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Android- quickly tapping the power button 5 times</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28</a:t>
            </a:fld>
            <a:endParaRPr lang="en-US" altLang="en-US" dirty="0"/>
          </a:p>
        </p:txBody>
      </p:sp>
    </p:spTree>
    <p:extLst>
      <p:ext uri="{BB962C8B-B14F-4D97-AF65-F5344CB8AC3E}">
        <p14:creationId xmlns:p14="http://schemas.microsoft.com/office/powerpoint/2010/main" val="1187404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https://www.mypoolsigns.com/img/lg/S/emergency-telephone-number-sign-s2-1514.png</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30</a:t>
            </a:fld>
            <a:endParaRPr lang="en-US" altLang="en-US" dirty="0"/>
          </a:p>
        </p:txBody>
      </p:sp>
    </p:spTree>
    <p:extLst>
      <p:ext uri="{BB962C8B-B14F-4D97-AF65-F5344CB8AC3E}">
        <p14:creationId xmlns:p14="http://schemas.microsoft.com/office/powerpoint/2010/main" val="90982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3</a:t>
            </a:fld>
            <a:endParaRPr lang="en-US" altLang="en-US" dirty="0"/>
          </a:p>
        </p:txBody>
      </p:sp>
    </p:spTree>
    <p:extLst>
      <p:ext uri="{BB962C8B-B14F-4D97-AF65-F5344CB8AC3E}">
        <p14:creationId xmlns:p14="http://schemas.microsoft.com/office/powerpoint/2010/main" val="344291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 words</a:t>
            </a:r>
          </a:p>
          <a:p>
            <a:endParaRPr lang="en-US" dirty="0"/>
          </a:p>
          <a:p>
            <a:r>
              <a:rPr lang="en-US" dirty="0"/>
              <a:t>Photo: https://www.mushroomnetworks.com/blog/situational-awareness-solutions-for-first-responders/</a:t>
            </a:r>
          </a:p>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4</a:t>
            </a:fld>
            <a:endParaRPr lang="en-US" altLang="en-US" dirty="0"/>
          </a:p>
        </p:txBody>
      </p:sp>
    </p:spTree>
    <p:extLst>
      <p:ext uri="{BB962C8B-B14F-4D97-AF65-F5344CB8AC3E}">
        <p14:creationId xmlns:p14="http://schemas.microsoft.com/office/powerpoint/2010/main" val="87294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https://secureservercdn.net/198.71.233.197/g4t.9dc.myftpupload.com/wp-content/uploads/2016/04/Coopers_Levels_of_Awareness_Indicators_of_Violence.jpg</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5</a:t>
            </a:fld>
            <a:endParaRPr lang="en-US" altLang="en-US" dirty="0"/>
          </a:p>
        </p:txBody>
      </p:sp>
    </p:spTree>
    <p:extLst>
      <p:ext uri="{BB962C8B-B14F-4D97-AF65-F5344CB8AC3E}">
        <p14:creationId xmlns:p14="http://schemas.microsoft.com/office/powerpoint/2010/main" val="360133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3A54C0F-280E-4293-A068-BD656C8AAE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BF70608-65D7-4F18-A687-34221CC2C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Comes from the OODA loop, when you hear something then really understand what you are seeing or hearing, example is your child or dog making a noise, comprehend and then actually do something </a:t>
            </a:r>
          </a:p>
          <a:p>
            <a:endParaRPr lang="en-US" altLang="en-US" dirty="0"/>
          </a:p>
          <a:p>
            <a:r>
              <a:rPr lang="en-US" altLang="en-US" dirty="0"/>
              <a:t>In active shooter situation, you typically have 3 seconds to react</a:t>
            </a:r>
          </a:p>
        </p:txBody>
      </p:sp>
      <p:sp>
        <p:nvSpPr>
          <p:cNvPr id="14340" name="Slide Number Placeholder 3">
            <a:extLst>
              <a:ext uri="{FF2B5EF4-FFF2-40B4-BE49-F238E27FC236}">
                <a16:creationId xmlns:a16="http://schemas.microsoft.com/office/drawing/2014/main" id="{0CA5E32E-08EC-49D7-9A10-CC76809A1F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38" indent="-290513">
              <a:spcBef>
                <a:spcPct val="30000"/>
              </a:spcBef>
              <a:defRPr sz="1200">
                <a:solidFill>
                  <a:schemeClr val="tx1"/>
                </a:solidFill>
                <a:latin typeface="Calibri" panose="020F0502020204030204" pitchFamily="34" charset="0"/>
              </a:defRPr>
            </a:lvl2pPr>
            <a:lvl3pPr marL="1165225" indent="-231775">
              <a:spcBef>
                <a:spcPct val="30000"/>
              </a:spcBef>
              <a:defRPr sz="1200">
                <a:solidFill>
                  <a:schemeClr val="tx1"/>
                </a:solidFill>
                <a:latin typeface="Calibri" panose="020F0502020204030204" pitchFamily="34" charset="0"/>
              </a:defRPr>
            </a:lvl3pPr>
            <a:lvl4pPr marL="1631950"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F3104E-6138-4B15-BC41-3D962CBF10CF}" type="slidenum">
              <a:rPr lang="en-US" altLang="en-US">
                <a:latin typeface="Arial" panose="020B0604020202020204" pitchFamily="34" charset="0"/>
              </a:rPr>
              <a:pPr>
                <a:spcBef>
                  <a:spcPct val="0"/>
                </a:spcBef>
              </a:pPr>
              <a:t>6</a:t>
            </a:fld>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situations you have a short amount of time to react, so act and decide fast. In an active shooter situation DPD states you have 3 seconds to react and decide your next steps</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7</a:t>
            </a:fld>
            <a:endParaRPr lang="en-US" altLang="en-US" dirty="0"/>
          </a:p>
        </p:txBody>
      </p:sp>
    </p:spTree>
    <p:extLst>
      <p:ext uri="{BB962C8B-B14F-4D97-AF65-F5344CB8AC3E}">
        <p14:creationId xmlns:p14="http://schemas.microsoft.com/office/powerpoint/2010/main" val="198381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8</a:t>
            </a:fld>
            <a:endParaRPr lang="en-US" altLang="en-US" dirty="0"/>
          </a:p>
        </p:txBody>
      </p:sp>
    </p:spTree>
    <p:extLst>
      <p:ext uri="{BB962C8B-B14F-4D97-AF65-F5344CB8AC3E}">
        <p14:creationId xmlns:p14="http://schemas.microsoft.com/office/powerpoint/2010/main" val="382683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something and acting on it, try and find new example</a:t>
            </a:r>
          </a:p>
          <a:p>
            <a:endParaRPr lang="en-US" dirty="0"/>
          </a:p>
          <a:p>
            <a:r>
              <a:rPr lang="en-US" dirty="0"/>
              <a:t>https://www.politico.com/news/2022/06/12/patriot-front-arrests-idaho-pride-00039089- tipster was in a hotel parking lot, saw group of men loading into a uhual with riot gear and uniforms on, arrested outside of the pride parade area</a:t>
            </a:r>
          </a:p>
          <a:p>
            <a:endParaRPr lang="en-US" dirty="0"/>
          </a:p>
          <a:p>
            <a:endParaRPr lang="en-US" dirty="0"/>
          </a:p>
          <a:p>
            <a:endParaRPr lang="en-US" dirty="0"/>
          </a:p>
          <a:p>
            <a:endParaRPr lang="en-US" dirty="0"/>
          </a:p>
          <a:p>
            <a:r>
              <a:rPr lang="en-US" dirty="0"/>
              <a:t>Mention perception when it comes to stereotyping, race and implicit bias- unconscious state of mind, use concrete evidence or gut feeling and get out of the situation, studies have shown implicit bias to be linked with the predictive brain…</a:t>
            </a:r>
          </a:p>
          <a:p>
            <a:endParaRPr lang="en-US" dirty="0"/>
          </a:p>
          <a:p>
            <a:r>
              <a:rPr lang="en-US" dirty="0"/>
              <a:t>https://www.nature.com/articles/palcomms201786</a:t>
            </a:r>
          </a:p>
        </p:txBody>
      </p:sp>
      <p:sp>
        <p:nvSpPr>
          <p:cNvPr id="4" name="Slide Number Placeholder 3"/>
          <p:cNvSpPr>
            <a:spLocks noGrp="1"/>
          </p:cNvSpPr>
          <p:nvPr>
            <p:ph type="sldNum" sz="quarter" idx="5"/>
          </p:nvPr>
        </p:nvSpPr>
        <p:spPr/>
        <p:txBody>
          <a:bodyPr/>
          <a:lstStyle/>
          <a:p>
            <a:fld id="{BFFEE859-1CFB-4B38-A0A3-ADF39EE87F57}" type="slidenum">
              <a:rPr lang="en-US" altLang="en-US" smtClean="0"/>
              <a:pPr/>
              <a:t>9</a:t>
            </a:fld>
            <a:endParaRPr lang="en-US" altLang="en-US" dirty="0"/>
          </a:p>
        </p:txBody>
      </p:sp>
    </p:spTree>
    <p:extLst>
      <p:ext uri="{BB962C8B-B14F-4D97-AF65-F5344CB8AC3E}">
        <p14:creationId xmlns:p14="http://schemas.microsoft.com/office/powerpoint/2010/main" val="967950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werpointTemplate_c2.jpg">
            <a:extLst>
              <a:ext uri="{FF2B5EF4-FFF2-40B4-BE49-F238E27FC236}">
                <a16:creationId xmlns:a16="http://schemas.microsoft.com/office/drawing/2014/main" id="{6E805FED-20C0-4EC5-8854-49B7D914E1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64344"/>
            <a:ext cx="7772400" cy="1470025"/>
          </a:xfrm>
        </p:spPr>
        <p:txBody>
          <a:bodyPr>
            <a:normAutofit/>
          </a:bodyPr>
          <a:lstStyle>
            <a:lvl1pPr>
              <a:defRPr sz="40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1371600" y="3334369"/>
            <a:ext cx="6400800" cy="1752600"/>
          </a:xfrm>
        </p:spPr>
        <p:txBody>
          <a:bodyPr>
            <a:normAutofit/>
          </a:bodyPr>
          <a:lstStyle>
            <a:lvl1pPr marL="0" indent="0" algn="ctr">
              <a:buNone/>
              <a:defRPr sz="3000">
                <a:solidFill>
                  <a:schemeClr val="bg1">
                    <a:lumMod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291134F0-BEB9-4A62-8C6B-CF625709BA3B}"/>
              </a:ext>
            </a:extLst>
          </p:cNvPr>
          <p:cNvSpPr>
            <a:spLocks noGrp="1"/>
          </p:cNvSpPr>
          <p:nvPr>
            <p:ph type="dt" sz="half" idx="10"/>
          </p:nvPr>
        </p:nvSpPr>
        <p:spPr>
          <a:xfrm>
            <a:off x="455613" y="6356350"/>
            <a:ext cx="2133600" cy="365125"/>
          </a:xfrm>
        </p:spPr>
        <p:txBody>
          <a:bodyPr/>
          <a:lstStyle>
            <a:lvl1pPr>
              <a:defRPr sz="1000">
                <a:solidFill>
                  <a:schemeClr val="bg1">
                    <a:lumMod val="75000"/>
                  </a:schemeClr>
                </a:solidFill>
                <a:latin typeface="+mn-lt"/>
              </a:defRPr>
            </a:lvl1pPr>
          </a:lstStyle>
          <a:p>
            <a:pPr>
              <a:defRPr/>
            </a:pPr>
            <a:fld id="{7DA42BB3-500D-49BE-A47C-71DF0B6F3DDE}" type="datetime1">
              <a:rPr lang="en-US"/>
              <a:pPr>
                <a:defRPr/>
              </a:pPr>
              <a:t>9/16/2024</a:t>
            </a:fld>
            <a:endParaRPr lang="en-US" dirty="0"/>
          </a:p>
        </p:txBody>
      </p:sp>
      <p:sp>
        <p:nvSpPr>
          <p:cNvPr id="6" name="Footer Placeholder 4">
            <a:extLst>
              <a:ext uri="{FF2B5EF4-FFF2-40B4-BE49-F238E27FC236}">
                <a16:creationId xmlns:a16="http://schemas.microsoft.com/office/drawing/2014/main" id="{5603A9F9-9839-42D8-BE9E-D00E138D3143}"/>
              </a:ext>
            </a:extLst>
          </p:cNvPr>
          <p:cNvSpPr>
            <a:spLocks noGrp="1"/>
          </p:cNvSpPr>
          <p:nvPr>
            <p:ph type="ftr" sz="quarter" idx="11"/>
          </p:nvPr>
        </p:nvSpPr>
        <p:spPr/>
        <p:txBody>
          <a:bodyPr/>
          <a:lstStyle>
            <a:lvl1pPr>
              <a:defRPr sz="1000">
                <a:solidFill>
                  <a:schemeClr val="bg1">
                    <a:lumMod val="75000"/>
                  </a:schemeClr>
                </a:solidFill>
                <a:latin typeface="+mn-lt"/>
              </a:defRPr>
            </a:lvl1pPr>
          </a:lstStyle>
          <a:p>
            <a:pPr>
              <a:defRPr/>
            </a:pPr>
            <a:r>
              <a:rPr lang="en-US" dirty="0"/>
              <a:t>Employee Safety Training 2014</a:t>
            </a:r>
          </a:p>
        </p:txBody>
      </p:sp>
      <p:sp>
        <p:nvSpPr>
          <p:cNvPr id="7" name="Slide Number Placeholder 5">
            <a:extLst>
              <a:ext uri="{FF2B5EF4-FFF2-40B4-BE49-F238E27FC236}">
                <a16:creationId xmlns:a16="http://schemas.microsoft.com/office/drawing/2014/main" id="{2F62F20D-DCAD-4307-B873-A995D84BF38D}"/>
              </a:ext>
            </a:extLst>
          </p:cNvPr>
          <p:cNvSpPr>
            <a:spLocks noGrp="1"/>
          </p:cNvSpPr>
          <p:nvPr>
            <p:ph type="sldNum" sz="quarter" idx="12"/>
          </p:nvPr>
        </p:nvSpPr>
        <p:spPr>
          <a:xfrm>
            <a:off x="6577013" y="6356350"/>
            <a:ext cx="2133600" cy="365125"/>
          </a:xfrm>
        </p:spPr>
        <p:txBody>
          <a:bodyPr/>
          <a:lstStyle>
            <a:lvl1pPr>
              <a:defRPr sz="1000">
                <a:solidFill>
                  <a:srgbClr val="BFBFBF"/>
                </a:solidFill>
              </a:defRPr>
            </a:lvl1pPr>
          </a:lstStyle>
          <a:p>
            <a:fld id="{DD6A490C-5EA9-4AED-9E3D-AC78E479E381}" type="slidenum">
              <a:rPr lang="en-US" altLang="en-US"/>
              <a:pPr/>
              <a:t>‹#›</a:t>
            </a:fld>
            <a:endParaRPr lang="en-US" altLang="en-US" dirty="0"/>
          </a:p>
        </p:txBody>
      </p:sp>
    </p:spTree>
    <p:extLst>
      <p:ext uri="{BB962C8B-B14F-4D97-AF65-F5344CB8AC3E}">
        <p14:creationId xmlns:p14="http://schemas.microsoft.com/office/powerpoint/2010/main" val="264770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58595B"/>
                </a:solidFill>
                <a:latin typeface="+mn-lt"/>
              </a:defRPr>
            </a:lvl1pPr>
            <a:lvl2pPr>
              <a:defRPr>
                <a:solidFill>
                  <a:srgbClr val="58595B"/>
                </a:solidFill>
                <a:latin typeface="+mn-lt"/>
              </a:defRPr>
            </a:lvl2pPr>
            <a:lvl3pPr>
              <a:defRPr>
                <a:solidFill>
                  <a:srgbClr val="58595B"/>
                </a:solidFill>
                <a:latin typeface="+mn-lt"/>
              </a:defRPr>
            </a:lvl3pPr>
            <a:lvl4pPr>
              <a:defRPr>
                <a:solidFill>
                  <a:srgbClr val="58595B"/>
                </a:solidFill>
                <a:latin typeface="+mn-lt"/>
              </a:defRPr>
            </a:lvl4pPr>
            <a:lvl5pPr>
              <a:defRPr>
                <a:solidFill>
                  <a:srgbClr val="58595B"/>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CA6A9-9FAA-4A5F-A6BF-70F28400CE80}"/>
              </a:ext>
            </a:extLst>
          </p:cNvPr>
          <p:cNvSpPr>
            <a:spLocks noGrp="1"/>
          </p:cNvSpPr>
          <p:nvPr>
            <p:ph type="dt" sz="half" idx="10"/>
          </p:nvPr>
        </p:nvSpPr>
        <p:spPr/>
        <p:txBody>
          <a:bodyPr/>
          <a:lstStyle>
            <a:lvl1pPr>
              <a:defRPr/>
            </a:lvl1pPr>
          </a:lstStyle>
          <a:p>
            <a:pPr>
              <a:defRPr/>
            </a:pPr>
            <a:fld id="{05CF6A48-904D-4D5F-9F32-CFC476429B6B}" type="datetime1">
              <a:rPr lang="en-US"/>
              <a:pPr>
                <a:defRPr/>
              </a:pPr>
              <a:t>9/16/2024</a:t>
            </a:fld>
            <a:endParaRPr lang="en-US" dirty="0"/>
          </a:p>
        </p:txBody>
      </p:sp>
      <p:sp>
        <p:nvSpPr>
          <p:cNvPr id="5" name="Footer Placeholder 4">
            <a:extLst>
              <a:ext uri="{FF2B5EF4-FFF2-40B4-BE49-F238E27FC236}">
                <a16:creationId xmlns:a16="http://schemas.microsoft.com/office/drawing/2014/main" id="{E3855DFC-85F0-448A-A4CC-80580EE88D6A}"/>
              </a:ext>
            </a:extLst>
          </p:cNvPr>
          <p:cNvSpPr>
            <a:spLocks noGrp="1"/>
          </p:cNvSpPr>
          <p:nvPr>
            <p:ph type="ftr" sz="quarter" idx="11"/>
          </p:nvPr>
        </p:nvSpPr>
        <p:spPr/>
        <p:txBody>
          <a:bodyPr/>
          <a:lstStyle>
            <a:lvl1pPr>
              <a:defRPr/>
            </a:lvl1pPr>
          </a:lstStyle>
          <a:p>
            <a:pPr>
              <a:defRPr/>
            </a:pPr>
            <a:r>
              <a:rPr lang="en-US" dirty="0"/>
              <a:t>Employee Safety Training 2014</a:t>
            </a:r>
          </a:p>
        </p:txBody>
      </p:sp>
      <p:sp>
        <p:nvSpPr>
          <p:cNvPr id="6" name="Slide Number Placeholder 5">
            <a:extLst>
              <a:ext uri="{FF2B5EF4-FFF2-40B4-BE49-F238E27FC236}">
                <a16:creationId xmlns:a16="http://schemas.microsoft.com/office/drawing/2014/main" id="{E803D39F-E314-4610-8A37-72A283736E81}"/>
              </a:ext>
            </a:extLst>
          </p:cNvPr>
          <p:cNvSpPr>
            <a:spLocks noGrp="1"/>
          </p:cNvSpPr>
          <p:nvPr>
            <p:ph type="sldNum" sz="quarter" idx="12"/>
          </p:nvPr>
        </p:nvSpPr>
        <p:spPr/>
        <p:txBody>
          <a:bodyPr/>
          <a:lstStyle>
            <a:lvl1pPr>
              <a:defRPr/>
            </a:lvl1pPr>
          </a:lstStyle>
          <a:p>
            <a:fld id="{3AABCFCC-ABF0-4D87-AAF7-6559A3B7833B}" type="slidenum">
              <a:rPr lang="en-US" altLang="en-US"/>
              <a:pPr/>
              <a:t>‹#›</a:t>
            </a:fld>
            <a:endParaRPr lang="en-US" altLang="en-US" dirty="0"/>
          </a:p>
        </p:txBody>
      </p:sp>
    </p:spTree>
    <p:extLst>
      <p:ext uri="{BB962C8B-B14F-4D97-AF65-F5344CB8AC3E}">
        <p14:creationId xmlns:p14="http://schemas.microsoft.com/office/powerpoint/2010/main" val="22400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8595B"/>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6AF69-1E4E-4598-964E-2C4FD9E95DC3}"/>
              </a:ext>
            </a:extLst>
          </p:cNvPr>
          <p:cNvSpPr>
            <a:spLocks noGrp="1"/>
          </p:cNvSpPr>
          <p:nvPr>
            <p:ph type="dt" sz="half" idx="10"/>
          </p:nvPr>
        </p:nvSpPr>
        <p:spPr/>
        <p:txBody>
          <a:bodyPr/>
          <a:lstStyle>
            <a:lvl1pPr>
              <a:defRPr/>
            </a:lvl1pPr>
          </a:lstStyle>
          <a:p>
            <a:pPr>
              <a:defRPr/>
            </a:pPr>
            <a:fld id="{DDC74AE4-5F12-4F40-921A-6349DFF3CAD2}" type="datetime1">
              <a:rPr lang="en-US"/>
              <a:pPr>
                <a:defRPr/>
              </a:pPr>
              <a:t>9/16/2024</a:t>
            </a:fld>
            <a:endParaRPr lang="en-US" dirty="0"/>
          </a:p>
        </p:txBody>
      </p:sp>
      <p:sp>
        <p:nvSpPr>
          <p:cNvPr id="5" name="Footer Placeholder 4">
            <a:extLst>
              <a:ext uri="{FF2B5EF4-FFF2-40B4-BE49-F238E27FC236}">
                <a16:creationId xmlns:a16="http://schemas.microsoft.com/office/drawing/2014/main" id="{F41C5C3B-E1E9-4F8B-BFBC-8920949E2AD7}"/>
              </a:ext>
            </a:extLst>
          </p:cNvPr>
          <p:cNvSpPr>
            <a:spLocks noGrp="1"/>
          </p:cNvSpPr>
          <p:nvPr>
            <p:ph type="ftr" sz="quarter" idx="11"/>
          </p:nvPr>
        </p:nvSpPr>
        <p:spPr/>
        <p:txBody>
          <a:bodyPr/>
          <a:lstStyle>
            <a:lvl1pPr>
              <a:defRPr/>
            </a:lvl1pPr>
          </a:lstStyle>
          <a:p>
            <a:pPr>
              <a:defRPr/>
            </a:pPr>
            <a:r>
              <a:rPr lang="en-US" dirty="0"/>
              <a:t>Employee Safety Training 2014</a:t>
            </a:r>
          </a:p>
        </p:txBody>
      </p:sp>
      <p:sp>
        <p:nvSpPr>
          <p:cNvPr id="6" name="Slide Number Placeholder 5">
            <a:extLst>
              <a:ext uri="{FF2B5EF4-FFF2-40B4-BE49-F238E27FC236}">
                <a16:creationId xmlns:a16="http://schemas.microsoft.com/office/drawing/2014/main" id="{071DAE32-F4FE-4DBE-8AC7-C81B445CAFDB}"/>
              </a:ext>
            </a:extLst>
          </p:cNvPr>
          <p:cNvSpPr>
            <a:spLocks noGrp="1"/>
          </p:cNvSpPr>
          <p:nvPr>
            <p:ph type="sldNum" sz="quarter" idx="12"/>
          </p:nvPr>
        </p:nvSpPr>
        <p:spPr/>
        <p:txBody>
          <a:bodyPr/>
          <a:lstStyle>
            <a:lvl1pPr>
              <a:defRPr/>
            </a:lvl1pPr>
          </a:lstStyle>
          <a:p>
            <a:fld id="{8ACDDB65-AC0B-43DB-874B-04B9796A590A}" type="slidenum">
              <a:rPr lang="en-US" altLang="en-US"/>
              <a:pPr/>
              <a:t>‹#›</a:t>
            </a:fld>
            <a:endParaRPr lang="en-US" altLang="en-US" dirty="0"/>
          </a:p>
        </p:txBody>
      </p:sp>
    </p:spTree>
    <p:extLst>
      <p:ext uri="{BB962C8B-B14F-4D97-AF65-F5344CB8AC3E}">
        <p14:creationId xmlns:p14="http://schemas.microsoft.com/office/powerpoint/2010/main" val="184177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8595B"/>
                </a:solidFill>
              </a:defRPr>
            </a:lvl1pPr>
            <a:lvl2pPr>
              <a:defRPr sz="2400">
                <a:solidFill>
                  <a:srgbClr val="58595B"/>
                </a:solidFill>
              </a:defRPr>
            </a:lvl2pPr>
            <a:lvl3pPr>
              <a:defRPr sz="2000">
                <a:solidFill>
                  <a:srgbClr val="58595B"/>
                </a:solidFill>
              </a:defRPr>
            </a:lvl3pPr>
            <a:lvl4pPr>
              <a:defRPr sz="1800">
                <a:solidFill>
                  <a:srgbClr val="58595B"/>
                </a:solidFill>
              </a:defRPr>
            </a:lvl4pPr>
            <a:lvl5pPr>
              <a:defRPr sz="1800">
                <a:solidFill>
                  <a:srgbClr val="58595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8595B"/>
                </a:solidFill>
              </a:defRPr>
            </a:lvl1pPr>
            <a:lvl2pPr>
              <a:defRPr sz="2400">
                <a:solidFill>
                  <a:srgbClr val="58595B"/>
                </a:solidFill>
              </a:defRPr>
            </a:lvl2pPr>
            <a:lvl3pPr>
              <a:defRPr sz="2000">
                <a:solidFill>
                  <a:srgbClr val="58595B"/>
                </a:solidFill>
              </a:defRPr>
            </a:lvl3pPr>
            <a:lvl4pPr>
              <a:defRPr sz="1800">
                <a:solidFill>
                  <a:srgbClr val="58595B"/>
                </a:solidFill>
              </a:defRPr>
            </a:lvl4pPr>
            <a:lvl5pPr>
              <a:defRPr sz="1800">
                <a:solidFill>
                  <a:srgbClr val="58595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A6F8359-2ED0-4F61-8DD1-98E0698477C1}"/>
              </a:ext>
            </a:extLst>
          </p:cNvPr>
          <p:cNvSpPr>
            <a:spLocks noGrp="1"/>
          </p:cNvSpPr>
          <p:nvPr>
            <p:ph type="dt" sz="half" idx="10"/>
          </p:nvPr>
        </p:nvSpPr>
        <p:spPr/>
        <p:txBody>
          <a:bodyPr/>
          <a:lstStyle>
            <a:lvl1pPr>
              <a:defRPr/>
            </a:lvl1pPr>
          </a:lstStyle>
          <a:p>
            <a:pPr>
              <a:defRPr/>
            </a:pPr>
            <a:fld id="{1B221E04-F798-4EEA-A3AB-8C2DD1266FD6}" type="datetime1">
              <a:rPr lang="en-US"/>
              <a:pPr>
                <a:defRPr/>
              </a:pPr>
              <a:t>9/16/2024</a:t>
            </a:fld>
            <a:endParaRPr lang="en-US" dirty="0"/>
          </a:p>
        </p:txBody>
      </p:sp>
      <p:sp>
        <p:nvSpPr>
          <p:cNvPr id="6" name="Footer Placeholder 4">
            <a:extLst>
              <a:ext uri="{FF2B5EF4-FFF2-40B4-BE49-F238E27FC236}">
                <a16:creationId xmlns:a16="http://schemas.microsoft.com/office/drawing/2014/main" id="{F732F8D8-4042-448B-B766-51A6F70FFE57}"/>
              </a:ext>
            </a:extLst>
          </p:cNvPr>
          <p:cNvSpPr>
            <a:spLocks noGrp="1"/>
          </p:cNvSpPr>
          <p:nvPr>
            <p:ph type="ftr" sz="quarter" idx="11"/>
          </p:nvPr>
        </p:nvSpPr>
        <p:spPr/>
        <p:txBody>
          <a:bodyPr/>
          <a:lstStyle>
            <a:lvl1pPr>
              <a:defRPr/>
            </a:lvl1pPr>
          </a:lstStyle>
          <a:p>
            <a:pPr>
              <a:defRPr/>
            </a:pPr>
            <a:r>
              <a:rPr lang="en-US" dirty="0"/>
              <a:t>Employee Safety Training 2014</a:t>
            </a:r>
          </a:p>
        </p:txBody>
      </p:sp>
      <p:sp>
        <p:nvSpPr>
          <p:cNvPr id="7" name="Slide Number Placeholder 5">
            <a:extLst>
              <a:ext uri="{FF2B5EF4-FFF2-40B4-BE49-F238E27FC236}">
                <a16:creationId xmlns:a16="http://schemas.microsoft.com/office/drawing/2014/main" id="{7C620731-B87C-4DBC-B9CD-7F5913057492}"/>
              </a:ext>
            </a:extLst>
          </p:cNvPr>
          <p:cNvSpPr>
            <a:spLocks noGrp="1"/>
          </p:cNvSpPr>
          <p:nvPr>
            <p:ph type="sldNum" sz="quarter" idx="12"/>
          </p:nvPr>
        </p:nvSpPr>
        <p:spPr/>
        <p:txBody>
          <a:bodyPr/>
          <a:lstStyle>
            <a:lvl1pPr>
              <a:defRPr/>
            </a:lvl1pPr>
          </a:lstStyle>
          <a:p>
            <a:fld id="{11E4D43B-3F25-41E6-A08F-D3CB68F3517B}" type="slidenum">
              <a:rPr lang="en-US" altLang="en-US"/>
              <a:pPr/>
              <a:t>‹#›</a:t>
            </a:fld>
            <a:endParaRPr lang="en-US" altLang="en-US" dirty="0"/>
          </a:p>
        </p:txBody>
      </p:sp>
    </p:spTree>
    <p:extLst>
      <p:ext uri="{BB962C8B-B14F-4D97-AF65-F5344CB8AC3E}">
        <p14:creationId xmlns:p14="http://schemas.microsoft.com/office/powerpoint/2010/main" val="178182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baseline="0">
                <a:solidFill>
                  <a:schemeClr val="bg1"/>
                </a:solidFill>
                <a:latin typeface="+mj-lt"/>
              </a:defRPr>
            </a:lvl1pPr>
          </a:lstStyle>
          <a:p>
            <a:r>
              <a:rPr lang="en-US"/>
              <a:t>Click to edit Master title style</a:t>
            </a:r>
          </a:p>
        </p:txBody>
      </p:sp>
      <p:sp>
        <p:nvSpPr>
          <p:cNvPr id="3" name="Text Placeholder 2"/>
          <p:cNvSpPr>
            <a:spLocks noGrp="1"/>
          </p:cNvSpPr>
          <p:nvPr>
            <p:ph type="body" idx="1"/>
          </p:nvPr>
        </p:nvSpPr>
        <p:spPr>
          <a:xfrm>
            <a:off x="457200" y="1779343"/>
            <a:ext cx="4040188" cy="63976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19105"/>
            <a:ext cx="4040188"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79343"/>
            <a:ext cx="4041775" cy="63976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19105"/>
            <a:ext cx="4041775"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F5EA180-BC72-40EA-9BE9-FC13ACCC06BA}"/>
              </a:ext>
            </a:extLst>
          </p:cNvPr>
          <p:cNvSpPr>
            <a:spLocks noGrp="1"/>
          </p:cNvSpPr>
          <p:nvPr>
            <p:ph type="dt" sz="half" idx="10"/>
          </p:nvPr>
        </p:nvSpPr>
        <p:spPr/>
        <p:txBody>
          <a:bodyPr/>
          <a:lstStyle>
            <a:lvl1pPr>
              <a:defRPr/>
            </a:lvl1pPr>
          </a:lstStyle>
          <a:p>
            <a:pPr>
              <a:defRPr/>
            </a:pPr>
            <a:fld id="{D4A51953-7487-450A-B591-859983D2F1CE}" type="datetime1">
              <a:rPr lang="en-US"/>
              <a:pPr>
                <a:defRPr/>
              </a:pPr>
              <a:t>9/16/2024</a:t>
            </a:fld>
            <a:endParaRPr lang="en-US" dirty="0"/>
          </a:p>
        </p:txBody>
      </p:sp>
      <p:sp>
        <p:nvSpPr>
          <p:cNvPr id="8" name="Footer Placeholder 4">
            <a:extLst>
              <a:ext uri="{FF2B5EF4-FFF2-40B4-BE49-F238E27FC236}">
                <a16:creationId xmlns:a16="http://schemas.microsoft.com/office/drawing/2014/main" id="{156B7AB9-E575-4EC2-A43A-E2BC3CFB2249}"/>
              </a:ext>
            </a:extLst>
          </p:cNvPr>
          <p:cNvSpPr>
            <a:spLocks noGrp="1"/>
          </p:cNvSpPr>
          <p:nvPr>
            <p:ph type="ftr" sz="quarter" idx="11"/>
          </p:nvPr>
        </p:nvSpPr>
        <p:spPr/>
        <p:txBody>
          <a:bodyPr/>
          <a:lstStyle>
            <a:lvl1pPr>
              <a:defRPr/>
            </a:lvl1pPr>
          </a:lstStyle>
          <a:p>
            <a:pPr>
              <a:defRPr/>
            </a:pPr>
            <a:r>
              <a:rPr lang="en-US" dirty="0"/>
              <a:t>Employee Safety Training 2014</a:t>
            </a:r>
          </a:p>
        </p:txBody>
      </p:sp>
      <p:sp>
        <p:nvSpPr>
          <p:cNvPr id="9" name="Slide Number Placeholder 5">
            <a:extLst>
              <a:ext uri="{FF2B5EF4-FFF2-40B4-BE49-F238E27FC236}">
                <a16:creationId xmlns:a16="http://schemas.microsoft.com/office/drawing/2014/main" id="{4E6CF173-1A09-44CC-A290-83E01E2113AC}"/>
              </a:ext>
            </a:extLst>
          </p:cNvPr>
          <p:cNvSpPr>
            <a:spLocks noGrp="1"/>
          </p:cNvSpPr>
          <p:nvPr>
            <p:ph type="sldNum" sz="quarter" idx="12"/>
          </p:nvPr>
        </p:nvSpPr>
        <p:spPr/>
        <p:txBody>
          <a:bodyPr/>
          <a:lstStyle>
            <a:lvl1pPr>
              <a:defRPr/>
            </a:lvl1pPr>
          </a:lstStyle>
          <a:p>
            <a:fld id="{FD0E4EA5-E206-47C3-BFDE-4724F634BE25}" type="slidenum">
              <a:rPr lang="en-US" altLang="en-US"/>
              <a:pPr/>
              <a:t>‹#›</a:t>
            </a:fld>
            <a:endParaRPr lang="en-US" altLang="en-US" dirty="0"/>
          </a:p>
        </p:txBody>
      </p:sp>
    </p:spTree>
    <p:extLst>
      <p:ext uri="{BB962C8B-B14F-4D97-AF65-F5344CB8AC3E}">
        <p14:creationId xmlns:p14="http://schemas.microsoft.com/office/powerpoint/2010/main" val="110606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a:solidFill>
                  <a:schemeClr val="bg1"/>
                </a:solidFill>
                <a:latin typeface="+mj-lt"/>
              </a:defRPr>
            </a:lvl1pPr>
          </a:lstStyle>
          <a:p>
            <a:r>
              <a:rPr lang="en-US"/>
              <a:t>Click to edit Master title style</a:t>
            </a:r>
          </a:p>
        </p:txBody>
      </p:sp>
      <p:sp>
        <p:nvSpPr>
          <p:cNvPr id="3" name="Date Placeholder 3">
            <a:extLst>
              <a:ext uri="{FF2B5EF4-FFF2-40B4-BE49-F238E27FC236}">
                <a16:creationId xmlns:a16="http://schemas.microsoft.com/office/drawing/2014/main" id="{D85D60FB-B806-4B38-9F41-9AEA0CD54912}"/>
              </a:ext>
            </a:extLst>
          </p:cNvPr>
          <p:cNvSpPr>
            <a:spLocks noGrp="1"/>
          </p:cNvSpPr>
          <p:nvPr>
            <p:ph type="dt" sz="half" idx="10"/>
          </p:nvPr>
        </p:nvSpPr>
        <p:spPr/>
        <p:txBody>
          <a:bodyPr/>
          <a:lstStyle>
            <a:lvl1pPr>
              <a:defRPr/>
            </a:lvl1pPr>
          </a:lstStyle>
          <a:p>
            <a:pPr>
              <a:defRPr/>
            </a:pPr>
            <a:fld id="{D76AF86D-C855-49CF-9EBF-966242573CBC}" type="datetime1">
              <a:rPr lang="en-US"/>
              <a:pPr>
                <a:defRPr/>
              </a:pPr>
              <a:t>9/16/2024</a:t>
            </a:fld>
            <a:endParaRPr lang="en-US" dirty="0"/>
          </a:p>
        </p:txBody>
      </p:sp>
      <p:sp>
        <p:nvSpPr>
          <p:cNvPr id="4" name="Footer Placeholder 4">
            <a:extLst>
              <a:ext uri="{FF2B5EF4-FFF2-40B4-BE49-F238E27FC236}">
                <a16:creationId xmlns:a16="http://schemas.microsoft.com/office/drawing/2014/main" id="{7218E2ED-3850-43D5-8260-74BD10905208}"/>
              </a:ext>
            </a:extLst>
          </p:cNvPr>
          <p:cNvSpPr>
            <a:spLocks noGrp="1"/>
          </p:cNvSpPr>
          <p:nvPr>
            <p:ph type="ftr" sz="quarter" idx="11"/>
          </p:nvPr>
        </p:nvSpPr>
        <p:spPr/>
        <p:txBody>
          <a:bodyPr/>
          <a:lstStyle>
            <a:lvl1pPr>
              <a:defRPr/>
            </a:lvl1pPr>
          </a:lstStyle>
          <a:p>
            <a:pPr>
              <a:defRPr/>
            </a:pPr>
            <a:r>
              <a:rPr lang="en-US" dirty="0"/>
              <a:t>Employee Safety Training 2014</a:t>
            </a:r>
          </a:p>
        </p:txBody>
      </p:sp>
      <p:sp>
        <p:nvSpPr>
          <p:cNvPr id="5" name="Slide Number Placeholder 5">
            <a:extLst>
              <a:ext uri="{FF2B5EF4-FFF2-40B4-BE49-F238E27FC236}">
                <a16:creationId xmlns:a16="http://schemas.microsoft.com/office/drawing/2014/main" id="{D3B6E4FA-26BA-41DD-BAEB-B2176169580D}"/>
              </a:ext>
            </a:extLst>
          </p:cNvPr>
          <p:cNvSpPr>
            <a:spLocks noGrp="1"/>
          </p:cNvSpPr>
          <p:nvPr>
            <p:ph type="sldNum" sz="quarter" idx="12"/>
          </p:nvPr>
        </p:nvSpPr>
        <p:spPr/>
        <p:txBody>
          <a:bodyPr/>
          <a:lstStyle>
            <a:lvl1pPr>
              <a:defRPr/>
            </a:lvl1pPr>
          </a:lstStyle>
          <a:p>
            <a:fld id="{7E3228F2-F618-4036-BB84-EEB959A14E0F}" type="slidenum">
              <a:rPr lang="en-US" altLang="en-US"/>
              <a:pPr/>
              <a:t>‹#›</a:t>
            </a:fld>
            <a:endParaRPr lang="en-US" altLang="en-US" dirty="0"/>
          </a:p>
        </p:txBody>
      </p:sp>
    </p:spTree>
    <p:extLst>
      <p:ext uri="{BB962C8B-B14F-4D97-AF65-F5344CB8AC3E}">
        <p14:creationId xmlns:p14="http://schemas.microsoft.com/office/powerpoint/2010/main" val="2168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DC20BDB-99E3-411A-A52B-3B5EE7CA0F54}"/>
              </a:ext>
            </a:extLst>
          </p:cNvPr>
          <p:cNvSpPr>
            <a:spLocks noGrp="1"/>
          </p:cNvSpPr>
          <p:nvPr>
            <p:ph type="dt" sz="half" idx="10"/>
          </p:nvPr>
        </p:nvSpPr>
        <p:spPr/>
        <p:txBody>
          <a:bodyPr/>
          <a:lstStyle>
            <a:lvl1pPr>
              <a:defRPr/>
            </a:lvl1pPr>
          </a:lstStyle>
          <a:p>
            <a:pPr>
              <a:defRPr/>
            </a:pPr>
            <a:fld id="{EC779E85-1F69-4784-BB6C-3D936EBFB343}" type="datetime1">
              <a:rPr lang="en-US"/>
              <a:pPr>
                <a:defRPr/>
              </a:pPr>
              <a:t>9/16/2024</a:t>
            </a:fld>
            <a:endParaRPr lang="en-US" dirty="0"/>
          </a:p>
        </p:txBody>
      </p:sp>
      <p:sp>
        <p:nvSpPr>
          <p:cNvPr id="3" name="Footer Placeholder 4">
            <a:extLst>
              <a:ext uri="{FF2B5EF4-FFF2-40B4-BE49-F238E27FC236}">
                <a16:creationId xmlns:a16="http://schemas.microsoft.com/office/drawing/2014/main" id="{B0E2CC79-BACA-4DEE-90A3-800FE60C996D}"/>
              </a:ext>
            </a:extLst>
          </p:cNvPr>
          <p:cNvSpPr>
            <a:spLocks noGrp="1"/>
          </p:cNvSpPr>
          <p:nvPr>
            <p:ph type="ftr" sz="quarter" idx="11"/>
          </p:nvPr>
        </p:nvSpPr>
        <p:spPr/>
        <p:txBody>
          <a:bodyPr/>
          <a:lstStyle>
            <a:lvl1pPr>
              <a:defRPr/>
            </a:lvl1pPr>
          </a:lstStyle>
          <a:p>
            <a:pPr>
              <a:defRPr/>
            </a:pPr>
            <a:r>
              <a:rPr lang="en-US" dirty="0"/>
              <a:t>Employee Safety Training 2014</a:t>
            </a:r>
          </a:p>
        </p:txBody>
      </p:sp>
      <p:sp>
        <p:nvSpPr>
          <p:cNvPr id="4" name="Slide Number Placeholder 5">
            <a:extLst>
              <a:ext uri="{FF2B5EF4-FFF2-40B4-BE49-F238E27FC236}">
                <a16:creationId xmlns:a16="http://schemas.microsoft.com/office/drawing/2014/main" id="{4E3E5E22-9479-4329-B6F5-FF671A8F6CFD}"/>
              </a:ext>
            </a:extLst>
          </p:cNvPr>
          <p:cNvSpPr>
            <a:spLocks noGrp="1"/>
          </p:cNvSpPr>
          <p:nvPr>
            <p:ph type="sldNum" sz="quarter" idx="12"/>
          </p:nvPr>
        </p:nvSpPr>
        <p:spPr/>
        <p:txBody>
          <a:bodyPr/>
          <a:lstStyle>
            <a:lvl1pPr>
              <a:defRPr/>
            </a:lvl1pPr>
          </a:lstStyle>
          <a:p>
            <a:fld id="{C281814E-DF80-4916-8CEA-FB1FACCD9696}" type="slidenum">
              <a:rPr lang="en-US" altLang="en-US"/>
              <a:pPr/>
              <a:t>‹#›</a:t>
            </a:fld>
            <a:endParaRPr lang="en-US" altLang="en-US" dirty="0"/>
          </a:p>
        </p:txBody>
      </p:sp>
    </p:spTree>
    <p:extLst>
      <p:ext uri="{BB962C8B-B14F-4D97-AF65-F5344CB8AC3E}">
        <p14:creationId xmlns:p14="http://schemas.microsoft.com/office/powerpoint/2010/main" val="429336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9D3677A-4F64-4CE1-BA56-A7AA347F468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3256736-EC7B-44D7-8D2D-9194F38C3E4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F36F1C-63B3-4DBC-8A74-BBF00B4C0B2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7BA98D-2E43-447B-81C2-F06BFE4E6E0F}" type="datetime1">
              <a:rPr lang="en-US"/>
              <a:pPr>
                <a:defRPr/>
              </a:pPr>
              <a:t>9/16/2024</a:t>
            </a:fld>
            <a:endParaRPr lang="en-US" dirty="0"/>
          </a:p>
        </p:txBody>
      </p:sp>
      <p:sp>
        <p:nvSpPr>
          <p:cNvPr id="5" name="Footer Placeholder 4">
            <a:extLst>
              <a:ext uri="{FF2B5EF4-FFF2-40B4-BE49-F238E27FC236}">
                <a16:creationId xmlns:a16="http://schemas.microsoft.com/office/drawing/2014/main" id="{B3858082-A204-4B0C-80B9-F56D1A0A2F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dirty="0"/>
              <a:t>Employee Safety Training 2014</a:t>
            </a:r>
          </a:p>
        </p:txBody>
      </p:sp>
      <p:sp>
        <p:nvSpPr>
          <p:cNvPr id="6" name="Slide Number Placeholder 5">
            <a:extLst>
              <a:ext uri="{FF2B5EF4-FFF2-40B4-BE49-F238E27FC236}">
                <a16:creationId xmlns:a16="http://schemas.microsoft.com/office/drawing/2014/main" id="{D6F302AA-9484-41D9-8C48-E8127724324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A9A9B"/>
                </a:solidFill>
                <a:latin typeface="Franklin Gothic Book" panose="020B0503020102020204" pitchFamily="34" charset="0"/>
              </a:defRPr>
            </a:lvl1pPr>
          </a:lstStyle>
          <a:p>
            <a:fld id="{D560EC1E-CD59-4D44-9003-419FA9CE6DF4}" type="slidenum">
              <a:rPr lang="en-US" altLang="en-US"/>
              <a:pPr/>
              <a:t>‹#›</a:t>
            </a:fld>
            <a:endParaRPr lang="en-US" altLang="en-US" dirty="0"/>
          </a:p>
        </p:txBody>
      </p:sp>
      <p:pic>
        <p:nvPicPr>
          <p:cNvPr id="1031" name="Picture 7" descr="PowerpointTemplate2.jpg">
            <a:extLst>
              <a:ext uri="{FF2B5EF4-FFF2-40B4-BE49-F238E27FC236}">
                <a16:creationId xmlns:a16="http://schemas.microsoft.com/office/drawing/2014/main" id="{72470792-593D-49D5-AA93-BB63F4CF0C4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9" r:id="rId1"/>
    <p:sldLayoutId id="2147483943" r:id="rId2"/>
    <p:sldLayoutId id="2147483944" r:id="rId3"/>
    <p:sldLayoutId id="2147483945" r:id="rId4"/>
    <p:sldLayoutId id="2147483946" r:id="rId5"/>
    <p:sldLayoutId id="2147483947" r:id="rId6"/>
    <p:sldLayoutId id="2147483948" r:id="rId7"/>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Franklin Gothic Heavy" pitchFamily="34" charset="0"/>
        </a:defRPr>
      </a:lvl2pPr>
      <a:lvl3pPr algn="ctr" defTabSz="457200" rtl="0" eaLnBrk="0" fontAlgn="base" hangingPunct="0">
        <a:spcBef>
          <a:spcPct val="0"/>
        </a:spcBef>
        <a:spcAft>
          <a:spcPct val="0"/>
        </a:spcAft>
        <a:defRPr sz="4400">
          <a:solidFill>
            <a:schemeClr val="tx1"/>
          </a:solidFill>
          <a:latin typeface="Franklin Gothic Heavy" pitchFamily="34" charset="0"/>
        </a:defRPr>
      </a:lvl3pPr>
      <a:lvl4pPr algn="ctr" defTabSz="457200" rtl="0" eaLnBrk="0" fontAlgn="base" hangingPunct="0">
        <a:spcBef>
          <a:spcPct val="0"/>
        </a:spcBef>
        <a:spcAft>
          <a:spcPct val="0"/>
        </a:spcAft>
        <a:defRPr sz="4400">
          <a:solidFill>
            <a:schemeClr val="tx1"/>
          </a:solidFill>
          <a:latin typeface="Franklin Gothic Heavy" pitchFamily="34" charset="0"/>
        </a:defRPr>
      </a:lvl4pPr>
      <a:lvl5pPr algn="ctr" defTabSz="457200" rtl="0" eaLnBrk="0" fontAlgn="base" hangingPunct="0">
        <a:spcBef>
          <a:spcPct val="0"/>
        </a:spcBef>
        <a:spcAft>
          <a:spcPct val="0"/>
        </a:spcAft>
        <a:defRPr sz="4400">
          <a:solidFill>
            <a:schemeClr val="tx1"/>
          </a:solidFill>
          <a:latin typeface="Franklin Gothic Heavy" pitchFamily="34" charset="0"/>
        </a:defRPr>
      </a:lvl5pPr>
      <a:lvl6pPr marL="457200" algn="ctr" defTabSz="457200" rtl="0" fontAlgn="base">
        <a:spcBef>
          <a:spcPct val="0"/>
        </a:spcBef>
        <a:spcAft>
          <a:spcPct val="0"/>
        </a:spcAft>
        <a:defRPr sz="4400">
          <a:solidFill>
            <a:schemeClr val="tx1"/>
          </a:solidFill>
          <a:latin typeface="Franklin Gothic Heavy" pitchFamily="34" charset="0"/>
        </a:defRPr>
      </a:lvl6pPr>
      <a:lvl7pPr marL="914400" algn="ctr" defTabSz="457200" rtl="0" fontAlgn="base">
        <a:spcBef>
          <a:spcPct val="0"/>
        </a:spcBef>
        <a:spcAft>
          <a:spcPct val="0"/>
        </a:spcAft>
        <a:defRPr sz="4400">
          <a:solidFill>
            <a:schemeClr val="tx1"/>
          </a:solidFill>
          <a:latin typeface="Franklin Gothic Heavy" pitchFamily="34" charset="0"/>
        </a:defRPr>
      </a:lvl7pPr>
      <a:lvl8pPr marL="1371600" algn="ctr" defTabSz="457200" rtl="0" fontAlgn="base">
        <a:spcBef>
          <a:spcPct val="0"/>
        </a:spcBef>
        <a:spcAft>
          <a:spcPct val="0"/>
        </a:spcAft>
        <a:defRPr sz="4400">
          <a:solidFill>
            <a:schemeClr val="tx1"/>
          </a:solidFill>
          <a:latin typeface="Franklin Gothic Heavy" pitchFamily="34" charset="0"/>
        </a:defRPr>
      </a:lvl8pPr>
      <a:lvl9pPr marL="1828800" algn="ctr" defTabSz="457200" rtl="0" fontAlgn="base">
        <a:spcBef>
          <a:spcPct val="0"/>
        </a:spcBef>
        <a:spcAft>
          <a:spcPct val="0"/>
        </a:spcAft>
        <a:defRPr sz="4400">
          <a:solidFill>
            <a:schemeClr val="tx1"/>
          </a:solidFill>
          <a:latin typeface="Franklin Gothic Heavy"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knhHzvESQ_M?feature=oembed"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MYEAQG62pYA?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MOeuoNP-fyQ?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Devin.clark@denvergov.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ZGY0wPAn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6E1D53-E18B-4200-8875-B069AF08F58A}"/>
              </a:ext>
            </a:extLst>
          </p:cNvPr>
          <p:cNvSpPr txBox="1">
            <a:spLocks/>
          </p:cNvSpPr>
          <p:nvPr/>
        </p:nvSpPr>
        <p:spPr bwMode="auto">
          <a:xfrm>
            <a:off x="354059" y="2387382"/>
            <a:ext cx="8653463" cy="173672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en-US">
                <a:solidFill>
                  <a:schemeClr val="accent1"/>
                </a:solidFill>
              </a:rPr>
              <a:t>Situational Awareness</a:t>
            </a:r>
            <a:endParaRPr lang="en-US" dirty="0">
              <a:solidFill>
                <a:schemeClr val="accent1"/>
              </a:solidFill>
            </a:endParaRPr>
          </a:p>
          <a:p>
            <a:pPr>
              <a:defRPr/>
            </a:pPr>
            <a:r>
              <a:rPr lang="en-US" dirty="0">
                <a:solidFill>
                  <a:schemeClr val="accent5">
                    <a:lumMod val="20000"/>
                    <a:lumOff val="80000"/>
                  </a:schemeClr>
                </a:solidFill>
              </a:rPr>
              <a:t>De- Escalation </a:t>
            </a:r>
          </a:p>
          <a:p>
            <a:pPr>
              <a:defRPr/>
            </a:pPr>
            <a:r>
              <a:rPr lang="en-US" sz="2800" dirty="0">
                <a:solidFill>
                  <a:schemeClr val="bg1"/>
                </a:solidFill>
              </a:rPr>
              <a:t>Risk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The First Responder Mindset: The Life You Save May be Your Own | Sean Gibbons | TEDxOshkosh">
            <a:hlinkClick r:id="" action="ppaction://media"/>
            <a:extLst>
              <a:ext uri="{FF2B5EF4-FFF2-40B4-BE49-F238E27FC236}">
                <a16:creationId xmlns:a16="http://schemas.microsoft.com/office/drawing/2014/main" id="{3E2D5811-AF0E-DFF6-3CDF-59FDC05D8DB6}"/>
              </a:ext>
            </a:extLst>
          </p:cNvPr>
          <p:cNvPicPr>
            <a:picLocks noRot="1" noChangeAspect="1"/>
          </p:cNvPicPr>
          <p:nvPr>
            <a:videoFile r:link="rId1"/>
          </p:nvPr>
        </p:nvPicPr>
        <p:blipFill>
          <a:blip r:embed="rId4"/>
          <a:stretch>
            <a:fillRect/>
          </a:stretch>
        </p:blipFill>
        <p:spPr>
          <a:xfrm>
            <a:off x="1614958" y="1857011"/>
            <a:ext cx="6370635" cy="3599409"/>
          </a:xfrm>
          <a:prstGeom prst="rect">
            <a:avLst/>
          </a:prstGeom>
        </p:spPr>
      </p:pic>
      <p:sp>
        <p:nvSpPr>
          <p:cNvPr id="7" name="Title 6">
            <a:extLst>
              <a:ext uri="{FF2B5EF4-FFF2-40B4-BE49-F238E27FC236}">
                <a16:creationId xmlns:a16="http://schemas.microsoft.com/office/drawing/2014/main" id="{0E96E490-E69C-B1FB-A073-C610C75C43AA}"/>
              </a:ext>
            </a:extLst>
          </p:cNvPr>
          <p:cNvSpPr>
            <a:spLocks noGrp="1"/>
          </p:cNvSpPr>
          <p:nvPr>
            <p:ph type="title"/>
          </p:nvPr>
        </p:nvSpPr>
        <p:spPr>
          <a:xfrm>
            <a:off x="647700" y="398463"/>
            <a:ext cx="8229600" cy="992187"/>
          </a:xfrm>
        </p:spPr>
        <p:txBody>
          <a:bodyPr/>
          <a:lstStyle/>
          <a:p>
            <a:r>
              <a:rPr lang="en-US" altLang="en-US" dirty="0"/>
              <a:t>The First Responder Mindset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7A6F8AA-8EEB-46F8-9C8A-A2806B57C2F4}"/>
              </a:ext>
            </a:extLst>
          </p:cNvPr>
          <p:cNvSpPr>
            <a:spLocks noGrp="1"/>
          </p:cNvSpPr>
          <p:nvPr>
            <p:ph type="title"/>
          </p:nvPr>
        </p:nvSpPr>
        <p:spPr/>
        <p:txBody>
          <a:bodyPr/>
          <a:lstStyle/>
          <a:p>
            <a:r>
              <a:rPr lang="en-US" altLang="en-US" dirty="0"/>
              <a:t>Unawareness</a:t>
            </a:r>
          </a:p>
        </p:txBody>
      </p:sp>
      <p:sp>
        <p:nvSpPr>
          <p:cNvPr id="3" name="Content Placeholder 2">
            <a:extLst>
              <a:ext uri="{FF2B5EF4-FFF2-40B4-BE49-F238E27FC236}">
                <a16:creationId xmlns:a16="http://schemas.microsoft.com/office/drawing/2014/main" id="{76E4CFE8-C738-4EBB-BB19-870260092585}"/>
              </a:ext>
            </a:extLst>
          </p:cNvPr>
          <p:cNvSpPr>
            <a:spLocks noGrp="1"/>
          </p:cNvSpPr>
          <p:nvPr>
            <p:ph idx="1"/>
          </p:nvPr>
        </p:nvSpPr>
        <p:spPr>
          <a:xfrm>
            <a:off x="124690" y="2111879"/>
            <a:ext cx="5708074" cy="5128059"/>
          </a:xfrm>
        </p:spPr>
        <p:txBody>
          <a:bodyPr/>
          <a:lstStyle/>
          <a:p>
            <a:pPr marL="0" indent="0">
              <a:buFont typeface="Arial" panose="020B0604020202020204" pitchFamily="34" charset="0"/>
              <a:buNone/>
              <a:defRPr/>
            </a:pPr>
            <a:r>
              <a:rPr lang="en-US" b="1" dirty="0">
                <a:solidFill>
                  <a:schemeClr val="accent1">
                    <a:lumMod val="50000"/>
                  </a:schemeClr>
                </a:solidFill>
              </a:rPr>
              <a:t>Loss of Situational Awareness</a:t>
            </a:r>
          </a:p>
          <a:p>
            <a:pPr>
              <a:defRPr/>
            </a:pPr>
            <a:r>
              <a:rPr lang="en-US" sz="2800" dirty="0">
                <a:solidFill>
                  <a:schemeClr val="accent1">
                    <a:lumMod val="50000"/>
                  </a:schemeClr>
                </a:solidFill>
              </a:rPr>
              <a:t>Taking shortcuts</a:t>
            </a:r>
          </a:p>
          <a:p>
            <a:pPr>
              <a:defRPr/>
            </a:pPr>
            <a:r>
              <a:rPr lang="en-US" sz="2800" dirty="0">
                <a:solidFill>
                  <a:schemeClr val="accent1">
                    <a:lumMod val="50000"/>
                  </a:schemeClr>
                </a:solidFill>
              </a:rPr>
              <a:t>Complacency</a:t>
            </a:r>
          </a:p>
          <a:p>
            <a:pPr>
              <a:defRPr/>
            </a:pPr>
            <a:r>
              <a:rPr lang="en-US" sz="2800" dirty="0">
                <a:solidFill>
                  <a:schemeClr val="accent1">
                    <a:lumMod val="50000"/>
                  </a:schemeClr>
                </a:solidFill>
              </a:rPr>
              <a:t>Fatigue</a:t>
            </a:r>
          </a:p>
          <a:p>
            <a:pPr>
              <a:defRPr/>
            </a:pPr>
            <a:r>
              <a:rPr lang="en-US" sz="2800" dirty="0">
                <a:solidFill>
                  <a:schemeClr val="accent1">
                    <a:lumMod val="50000"/>
                  </a:schemeClr>
                </a:solidFill>
              </a:rPr>
              <a:t>Being uncomfortable</a:t>
            </a:r>
          </a:p>
          <a:p>
            <a:pPr>
              <a:defRPr/>
            </a:pPr>
            <a:r>
              <a:rPr lang="en-US" sz="2800" dirty="0">
                <a:solidFill>
                  <a:schemeClr val="accent1">
                    <a:lumMod val="50000"/>
                  </a:schemeClr>
                </a:solidFill>
              </a:rPr>
              <a:t>Lack of training/muscle memory</a:t>
            </a:r>
          </a:p>
          <a:p>
            <a:pPr>
              <a:defRPr/>
            </a:pPr>
            <a:endParaRPr lang="en-US" dirty="0">
              <a:solidFill>
                <a:schemeClr val="accent1">
                  <a:lumMod val="50000"/>
                </a:schemeClr>
              </a:solidFill>
            </a:endParaRPr>
          </a:p>
        </p:txBody>
      </p:sp>
      <p:pic>
        <p:nvPicPr>
          <p:cNvPr id="2" name="Picture 1">
            <a:extLst>
              <a:ext uri="{FF2B5EF4-FFF2-40B4-BE49-F238E27FC236}">
                <a16:creationId xmlns:a16="http://schemas.microsoft.com/office/drawing/2014/main" id="{539DBE75-6BBE-546E-6973-AA03ED52A8F7}"/>
              </a:ext>
            </a:extLst>
          </p:cNvPr>
          <p:cNvPicPr>
            <a:picLocks noChangeAspect="1"/>
          </p:cNvPicPr>
          <p:nvPr/>
        </p:nvPicPr>
        <p:blipFill>
          <a:blip r:embed="rId3"/>
          <a:stretch>
            <a:fillRect/>
          </a:stretch>
        </p:blipFill>
        <p:spPr>
          <a:xfrm>
            <a:off x="5370335" y="2592803"/>
            <a:ext cx="3122501" cy="20831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E2A13DF-3F45-4A8D-9D40-08BEFDC0F5A8}"/>
              </a:ext>
            </a:extLst>
          </p:cNvPr>
          <p:cNvSpPr>
            <a:spLocks noGrp="1"/>
          </p:cNvSpPr>
          <p:nvPr>
            <p:ph type="title"/>
          </p:nvPr>
        </p:nvSpPr>
        <p:spPr>
          <a:xfrm>
            <a:off x="646113" y="352425"/>
            <a:ext cx="8229600" cy="1143000"/>
          </a:xfrm>
        </p:spPr>
        <p:txBody>
          <a:bodyPr/>
          <a:lstStyle/>
          <a:p>
            <a:r>
              <a:rPr lang="en-US" altLang="en-US" dirty="0"/>
              <a:t>Observe and Orient</a:t>
            </a:r>
          </a:p>
        </p:txBody>
      </p:sp>
      <p:pic>
        <p:nvPicPr>
          <p:cNvPr id="2" name="Online Media 1" title="How Aware Are You? - Situational Awareness - #1">
            <a:hlinkClick r:id="" action="ppaction://media"/>
            <a:extLst>
              <a:ext uri="{FF2B5EF4-FFF2-40B4-BE49-F238E27FC236}">
                <a16:creationId xmlns:a16="http://schemas.microsoft.com/office/drawing/2014/main" id="{1E47EC74-F63B-4CBF-B79E-C8D578FA9FCF}"/>
              </a:ext>
            </a:extLst>
          </p:cNvPr>
          <p:cNvPicPr>
            <a:picLocks noRot="1" noChangeAspect="1"/>
          </p:cNvPicPr>
          <p:nvPr>
            <a:videoFile r:link="rId1"/>
          </p:nvPr>
        </p:nvPicPr>
        <p:blipFill>
          <a:blip r:embed="rId4"/>
          <a:stretch>
            <a:fillRect/>
          </a:stretch>
        </p:blipFill>
        <p:spPr>
          <a:xfrm>
            <a:off x="871529" y="1688175"/>
            <a:ext cx="7400942" cy="4181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7CC2EEE-BC14-4C6C-B542-12C9C17EDB26}"/>
              </a:ext>
            </a:extLst>
          </p:cNvPr>
          <p:cNvSpPr>
            <a:spLocks noGrp="1"/>
          </p:cNvSpPr>
          <p:nvPr>
            <p:ph type="title"/>
          </p:nvPr>
        </p:nvSpPr>
        <p:spPr/>
        <p:txBody>
          <a:bodyPr/>
          <a:lstStyle/>
          <a:p>
            <a:r>
              <a:rPr lang="en-US" altLang="en-US" dirty="0"/>
              <a:t>De-Escalation</a:t>
            </a:r>
          </a:p>
        </p:txBody>
      </p:sp>
      <p:sp>
        <p:nvSpPr>
          <p:cNvPr id="3" name="Content Placeholder 2">
            <a:extLst>
              <a:ext uri="{FF2B5EF4-FFF2-40B4-BE49-F238E27FC236}">
                <a16:creationId xmlns:a16="http://schemas.microsoft.com/office/drawing/2014/main" id="{8C2F3145-B000-4AB0-B65E-D7CFFA4CB415}"/>
              </a:ext>
            </a:extLst>
          </p:cNvPr>
          <p:cNvSpPr>
            <a:spLocks noGrp="1"/>
          </p:cNvSpPr>
          <p:nvPr>
            <p:ph idx="1"/>
          </p:nvPr>
        </p:nvSpPr>
        <p:spPr>
          <a:xfrm>
            <a:off x="457200" y="1660327"/>
            <a:ext cx="8229600" cy="4525963"/>
          </a:xfrm>
        </p:spPr>
        <p:txBody>
          <a:bodyPr/>
          <a:lstStyle/>
          <a:p>
            <a:pPr marL="0" indent="0">
              <a:buFont typeface="Arial" panose="020B0604020202020204" pitchFamily="34" charset="0"/>
              <a:buNone/>
              <a:defRPr/>
            </a:pPr>
            <a:r>
              <a:rPr lang="en-US" sz="4000" b="1" dirty="0">
                <a:solidFill>
                  <a:schemeClr val="tx2"/>
                </a:solidFill>
              </a:rPr>
              <a:t>Science of Anger</a:t>
            </a:r>
          </a:p>
          <a:p>
            <a:pPr>
              <a:defRPr/>
            </a:pPr>
            <a:r>
              <a:rPr lang="en-US" sz="3600" dirty="0">
                <a:solidFill>
                  <a:schemeClr val="tx2"/>
                </a:solidFill>
              </a:rPr>
              <a:t>Feeling wronged</a:t>
            </a:r>
          </a:p>
          <a:p>
            <a:pPr>
              <a:defRPr/>
            </a:pPr>
            <a:r>
              <a:rPr lang="en-US" sz="3600" dirty="0">
                <a:solidFill>
                  <a:schemeClr val="tx2"/>
                </a:solidFill>
              </a:rPr>
              <a:t>Stress response</a:t>
            </a:r>
          </a:p>
          <a:p>
            <a:pPr>
              <a:defRPr/>
            </a:pPr>
            <a:r>
              <a:rPr lang="en-US" sz="3600" dirty="0">
                <a:solidFill>
                  <a:schemeClr val="tx2"/>
                </a:solidFill>
              </a:rPr>
              <a:t>Fear </a:t>
            </a:r>
          </a:p>
          <a:p>
            <a:pPr>
              <a:defRPr/>
            </a:pPr>
            <a:r>
              <a:rPr lang="en-US" sz="3600" dirty="0">
                <a:solidFill>
                  <a:schemeClr val="tx2"/>
                </a:solidFill>
              </a:rPr>
              <a:t>Not being heard</a:t>
            </a:r>
          </a:p>
          <a:p>
            <a:pPr>
              <a:defRPr/>
            </a:pPr>
            <a:r>
              <a:rPr lang="en-US" sz="3600" dirty="0">
                <a:solidFill>
                  <a:schemeClr val="tx2"/>
                </a:solidFill>
              </a:rPr>
              <a:t>Past experiences</a:t>
            </a:r>
          </a:p>
        </p:txBody>
      </p:sp>
      <p:pic>
        <p:nvPicPr>
          <p:cNvPr id="19460" name="Picture 4">
            <a:extLst>
              <a:ext uri="{FF2B5EF4-FFF2-40B4-BE49-F238E27FC236}">
                <a16:creationId xmlns:a16="http://schemas.microsoft.com/office/drawing/2014/main" id="{220BFC2A-7959-4772-9827-C5CE1238E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37079"/>
            <a:ext cx="3581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83CC-DC37-CE21-CEE7-E0D3A641E328}"/>
              </a:ext>
            </a:extLst>
          </p:cNvPr>
          <p:cNvSpPr>
            <a:spLocks noGrp="1"/>
          </p:cNvSpPr>
          <p:nvPr>
            <p:ph type="title"/>
          </p:nvPr>
        </p:nvSpPr>
        <p:spPr/>
        <p:txBody>
          <a:bodyPr/>
          <a:lstStyle/>
          <a:p>
            <a:r>
              <a:rPr lang="en-US" dirty="0"/>
              <a:t>Roleplay</a:t>
            </a:r>
          </a:p>
        </p:txBody>
      </p:sp>
      <p:sp>
        <p:nvSpPr>
          <p:cNvPr id="3" name="Content Placeholder 2">
            <a:extLst>
              <a:ext uri="{FF2B5EF4-FFF2-40B4-BE49-F238E27FC236}">
                <a16:creationId xmlns:a16="http://schemas.microsoft.com/office/drawing/2014/main" id="{C8542980-C84B-8C63-B08F-DFAB25B09FBC}"/>
              </a:ext>
            </a:extLst>
          </p:cNvPr>
          <p:cNvSpPr>
            <a:spLocks noGrp="1"/>
          </p:cNvSpPr>
          <p:nvPr>
            <p:ph idx="1"/>
          </p:nvPr>
        </p:nvSpPr>
        <p:spPr/>
        <p:txBody>
          <a:bodyPr/>
          <a:lstStyle/>
          <a:p>
            <a:pPr marL="0" indent="0">
              <a:buNone/>
            </a:pPr>
            <a:r>
              <a:rPr lang="en-US" sz="2800" dirty="0">
                <a:solidFill>
                  <a:schemeClr val="tx2"/>
                </a:solidFill>
              </a:rPr>
              <a:t>Sometimes it’s not what you say, but how you say it. </a:t>
            </a:r>
          </a:p>
          <a:p>
            <a:pPr marL="0" indent="0" algn="ctr">
              <a:buNone/>
            </a:pPr>
            <a:endParaRPr lang="en-US" sz="2400" dirty="0">
              <a:solidFill>
                <a:schemeClr val="tx2"/>
              </a:solidFill>
            </a:endParaRPr>
          </a:p>
          <a:p>
            <a:pPr marL="0" indent="0" algn="ctr">
              <a:buNone/>
            </a:pPr>
            <a:r>
              <a:rPr lang="en-US" sz="2400" dirty="0">
                <a:solidFill>
                  <a:schemeClr val="tx2"/>
                </a:solidFill>
              </a:rPr>
              <a:t>Say the following sentence with different tones: </a:t>
            </a:r>
          </a:p>
          <a:p>
            <a:pPr marL="0" indent="0" algn="ctr">
              <a:buNone/>
            </a:pPr>
            <a:r>
              <a:rPr lang="en-US" sz="2400" dirty="0">
                <a:solidFill>
                  <a:schemeClr val="tx2"/>
                </a:solidFill>
              </a:rPr>
              <a:t>“What are you doing here?” </a:t>
            </a:r>
          </a:p>
          <a:p>
            <a:pPr marL="0" indent="0" algn="ctr">
              <a:buNone/>
            </a:pPr>
            <a:endParaRPr lang="en-US" sz="2400" dirty="0">
              <a:solidFill>
                <a:schemeClr val="tx2"/>
              </a:solidFill>
            </a:endParaRPr>
          </a:p>
          <a:p>
            <a:pPr marL="457200" indent="-457200">
              <a:buFont typeface="+mj-lt"/>
              <a:buAutoNum type="arabicPeriod"/>
            </a:pPr>
            <a:r>
              <a:rPr lang="en-US" sz="2400" dirty="0">
                <a:solidFill>
                  <a:schemeClr val="tx2"/>
                </a:solidFill>
              </a:rPr>
              <a:t>In a </a:t>
            </a:r>
            <a:r>
              <a:rPr lang="en-US" sz="2400" b="1" dirty="0">
                <a:solidFill>
                  <a:schemeClr val="tx2"/>
                </a:solidFill>
              </a:rPr>
              <a:t>suspicious</a:t>
            </a:r>
            <a:r>
              <a:rPr lang="en-US" sz="2400" dirty="0">
                <a:solidFill>
                  <a:schemeClr val="tx2"/>
                </a:solidFill>
              </a:rPr>
              <a:t> tone</a:t>
            </a:r>
          </a:p>
          <a:p>
            <a:pPr marL="457200" indent="-457200">
              <a:buFont typeface="+mj-lt"/>
              <a:buAutoNum type="arabicPeriod"/>
            </a:pPr>
            <a:r>
              <a:rPr lang="en-US" sz="2400" dirty="0">
                <a:solidFill>
                  <a:schemeClr val="tx2"/>
                </a:solidFill>
              </a:rPr>
              <a:t>In a </a:t>
            </a:r>
            <a:r>
              <a:rPr lang="en-US" sz="2400" b="1" dirty="0">
                <a:solidFill>
                  <a:schemeClr val="tx2"/>
                </a:solidFill>
              </a:rPr>
              <a:t>happy</a:t>
            </a:r>
            <a:r>
              <a:rPr lang="en-US" sz="2400" dirty="0">
                <a:solidFill>
                  <a:schemeClr val="tx2"/>
                </a:solidFill>
              </a:rPr>
              <a:t> tone</a:t>
            </a:r>
          </a:p>
          <a:p>
            <a:pPr marL="457200" indent="-457200">
              <a:buFont typeface="+mj-lt"/>
              <a:buAutoNum type="arabicPeriod"/>
            </a:pPr>
            <a:r>
              <a:rPr lang="en-US" sz="2400" dirty="0">
                <a:solidFill>
                  <a:schemeClr val="tx2"/>
                </a:solidFill>
              </a:rPr>
              <a:t>In a </a:t>
            </a:r>
            <a:r>
              <a:rPr lang="en-US" sz="2400" b="1" dirty="0">
                <a:solidFill>
                  <a:schemeClr val="tx2"/>
                </a:solidFill>
              </a:rPr>
              <a:t>patronizing</a:t>
            </a:r>
            <a:r>
              <a:rPr lang="en-US" sz="2400" dirty="0">
                <a:solidFill>
                  <a:schemeClr val="tx2"/>
                </a:solidFill>
              </a:rPr>
              <a:t> tone</a:t>
            </a:r>
          </a:p>
          <a:p>
            <a:pPr marL="457200" indent="-457200">
              <a:buFont typeface="+mj-lt"/>
              <a:buAutoNum type="arabicPeriod"/>
            </a:pPr>
            <a:r>
              <a:rPr lang="en-US" sz="2400" dirty="0">
                <a:solidFill>
                  <a:schemeClr val="tx2"/>
                </a:solidFill>
              </a:rPr>
              <a:t>In an </a:t>
            </a:r>
            <a:r>
              <a:rPr lang="en-US" sz="2400" b="1" dirty="0">
                <a:solidFill>
                  <a:schemeClr val="tx2"/>
                </a:solidFill>
              </a:rPr>
              <a:t>irritable</a:t>
            </a:r>
            <a:r>
              <a:rPr lang="en-US" sz="2400" dirty="0">
                <a:solidFill>
                  <a:schemeClr val="tx2"/>
                </a:solidFill>
              </a:rPr>
              <a:t> tone</a:t>
            </a:r>
          </a:p>
          <a:p>
            <a:pPr marL="0" indent="0">
              <a:buNone/>
            </a:pPr>
            <a:endParaRPr lang="en-US" sz="2000" dirty="0"/>
          </a:p>
        </p:txBody>
      </p:sp>
    </p:spTree>
    <p:extLst>
      <p:ext uri="{BB962C8B-B14F-4D97-AF65-F5344CB8AC3E}">
        <p14:creationId xmlns:p14="http://schemas.microsoft.com/office/powerpoint/2010/main" val="303852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7AEA-0BD2-B531-E725-EB56B7ED7EFA}"/>
              </a:ext>
            </a:extLst>
          </p:cNvPr>
          <p:cNvSpPr>
            <a:spLocks noGrp="1"/>
          </p:cNvSpPr>
          <p:nvPr>
            <p:ph type="title"/>
          </p:nvPr>
        </p:nvSpPr>
        <p:spPr/>
        <p:txBody>
          <a:bodyPr/>
          <a:lstStyle/>
          <a:p>
            <a:r>
              <a:rPr lang="en-US" dirty="0"/>
              <a:t>Stages of Escalation</a:t>
            </a:r>
          </a:p>
        </p:txBody>
      </p:sp>
      <p:sp>
        <p:nvSpPr>
          <p:cNvPr id="3" name="Content Placeholder 2">
            <a:extLst>
              <a:ext uri="{FF2B5EF4-FFF2-40B4-BE49-F238E27FC236}">
                <a16:creationId xmlns:a16="http://schemas.microsoft.com/office/drawing/2014/main" id="{9B5C59EA-F94F-A1F7-D731-96623E561CC5}"/>
              </a:ext>
            </a:extLst>
          </p:cNvPr>
          <p:cNvSpPr>
            <a:spLocks noGrp="1"/>
          </p:cNvSpPr>
          <p:nvPr>
            <p:ph sz="half" idx="1"/>
          </p:nvPr>
        </p:nvSpPr>
        <p:spPr>
          <a:xfrm>
            <a:off x="104931" y="1540240"/>
            <a:ext cx="5876144" cy="4525963"/>
          </a:xfrm>
        </p:spPr>
        <p:txBody>
          <a:bodyPr/>
          <a:lstStyle/>
          <a:p>
            <a:pPr marL="457200" lvl="1" indent="-228600">
              <a:buNone/>
            </a:pPr>
            <a:r>
              <a:rPr lang="en-US" b="1" dirty="0">
                <a:solidFill>
                  <a:srgbClr val="002060"/>
                </a:solidFill>
              </a:rPr>
              <a:t>What are the behavioral signs of escalation?</a:t>
            </a:r>
          </a:p>
          <a:p>
            <a:pPr marL="342900" lvl="2" indent="-342900">
              <a:buFont typeface="Arial" panose="020B0604020202020204" pitchFamily="34" charset="0"/>
              <a:buChar char="•"/>
            </a:pPr>
            <a:r>
              <a:rPr lang="en-US" sz="2400" dirty="0">
                <a:solidFill>
                  <a:srgbClr val="002060"/>
                </a:solidFill>
              </a:rPr>
              <a:t>Exaggerated and quick movements.</a:t>
            </a:r>
          </a:p>
          <a:p>
            <a:pPr marL="342900" lvl="2" indent="-342900">
              <a:buFont typeface="Arial" panose="020B0604020202020204" pitchFamily="34" charset="0"/>
              <a:buChar char="•"/>
            </a:pPr>
            <a:r>
              <a:rPr lang="en-US" sz="2400" dirty="0">
                <a:solidFill>
                  <a:srgbClr val="002060"/>
                </a:solidFill>
              </a:rPr>
              <a:t>Stomping feet.</a:t>
            </a:r>
          </a:p>
          <a:p>
            <a:pPr marL="342900" lvl="2" indent="-342900">
              <a:buFont typeface="Arial" panose="020B0604020202020204" pitchFamily="34" charset="0"/>
              <a:buChar char="•"/>
            </a:pPr>
            <a:r>
              <a:rPr lang="en-US" sz="2400" dirty="0">
                <a:solidFill>
                  <a:srgbClr val="002060"/>
                </a:solidFill>
              </a:rPr>
              <a:t>Forceful speech, yelling, and screaming.</a:t>
            </a:r>
          </a:p>
          <a:p>
            <a:pPr marL="342900" lvl="2" indent="-342900">
              <a:buFont typeface="Arial" panose="020B0604020202020204" pitchFamily="34" charset="0"/>
              <a:buChar char="•"/>
            </a:pPr>
            <a:r>
              <a:rPr lang="en-US" sz="2400" dirty="0">
                <a:solidFill>
                  <a:srgbClr val="002060"/>
                </a:solidFill>
              </a:rPr>
              <a:t>Clenched fists.</a:t>
            </a:r>
          </a:p>
          <a:p>
            <a:pPr marL="342900" lvl="2" indent="-342900">
              <a:buFont typeface="Arial" panose="020B0604020202020204" pitchFamily="34" charset="0"/>
              <a:buChar char="•"/>
            </a:pPr>
            <a:r>
              <a:rPr lang="en-US" sz="2400" dirty="0">
                <a:solidFill>
                  <a:srgbClr val="002060"/>
                </a:solidFill>
              </a:rPr>
              <a:t>Clenched jaw.</a:t>
            </a:r>
          </a:p>
          <a:p>
            <a:pPr marL="342900" lvl="2" indent="-342900">
              <a:buFont typeface="Arial" panose="020B0604020202020204" pitchFamily="34" charset="0"/>
              <a:buChar char="•"/>
            </a:pPr>
            <a:r>
              <a:rPr lang="en-US" sz="2400" dirty="0">
                <a:solidFill>
                  <a:srgbClr val="002060"/>
                </a:solidFill>
              </a:rPr>
              <a:t>Fighting stance.</a:t>
            </a:r>
          </a:p>
          <a:p>
            <a:pPr marL="342900" lvl="2" indent="-342900">
              <a:buFont typeface="Arial" panose="020B0604020202020204" pitchFamily="34" charset="0"/>
              <a:buChar char="•"/>
            </a:pPr>
            <a:r>
              <a:rPr lang="en-US" sz="2400" dirty="0">
                <a:solidFill>
                  <a:srgbClr val="002060"/>
                </a:solidFill>
              </a:rPr>
              <a:t>Even becoming silent.</a:t>
            </a:r>
          </a:p>
          <a:p>
            <a:endParaRPr lang="en-US" dirty="0"/>
          </a:p>
        </p:txBody>
      </p:sp>
      <p:pic>
        <p:nvPicPr>
          <p:cNvPr id="6" name="Content Placeholder 5">
            <a:extLst>
              <a:ext uri="{FF2B5EF4-FFF2-40B4-BE49-F238E27FC236}">
                <a16:creationId xmlns:a16="http://schemas.microsoft.com/office/drawing/2014/main" id="{F1CE1866-C20B-6B35-A8EB-57C1FA8FB879}"/>
              </a:ext>
            </a:extLst>
          </p:cNvPr>
          <p:cNvPicPr>
            <a:picLocks noGrp="1" noChangeAspect="1"/>
          </p:cNvPicPr>
          <p:nvPr>
            <p:ph sz="half" idx="2"/>
          </p:nvPr>
        </p:nvPicPr>
        <p:blipFill>
          <a:blip r:embed="rId3"/>
          <a:stretch>
            <a:fillRect/>
          </a:stretch>
        </p:blipFill>
        <p:spPr>
          <a:xfrm>
            <a:off x="5262237" y="2247900"/>
            <a:ext cx="3424563" cy="2697415"/>
          </a:xfrm>
          <a:prstGeom prst="rect">
            <a:avLst/>
          </a:prstGeom>
        </p:spPr>
      </p:pic>
    </p:spTree>
    <p:extLst>
      <p:ext uri="{BB962C8B-B14F-4D97-AF65-F5344CB8AC3E}">
        <p14:creationId xmlns:p14="http://schemas.microsoft.com/office/powerpoint/2010/main" val="167935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6FD399-41D9-FD88-8B97-EBBB211311A4}"/>
              </a:ext>
            </a:extLst>
          </p:cNvPr>
          <p:cNvPicPr>
            <a:picLocks noChangeAspect="1"/>
          </p:cNvPicPr>
          <p:nvPr/>
        </p:nvPicPr>
        <p:blipFill>
          <a:blip r:embed="rId3"/>
          <a:stretch>
            <a:fillRect/>
          </a:stretch>
        </p:blipFill>
        <p:spPr>
          <a:xfrm>
            <a:off x="1372451" y="1596786"/>
            <a:ext cx="6647974" cy="4219813"/>
          </a:xfrm>
          <a:prstGeom prst="rect">
            <a:avLst/>
          </a:prstGeom>
        </p:spPr>
      </p:pic>
    </p:spTree>
    <p:extLst>
      <p:ext uri="{BB962C8B-B14F-4D97-AF65-F5344CB8AC3E}">
        <p14:creationId xmlns:p14="http://schemas.microsoft.com/office/powerpoint/2010/main" val="28339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225FF7A-6AEB-4EAC-A955-E948040566B9}"/>
              </a:ext>
            </a:extLst>
          </p:cNvPr>
          <p:cNvSpPr>
            <a:spLocks noGrp="1"/>
          </p:cNvSpPr>
          <p:nvPr>
            <p:ph type="title"/>
          </p:nvPr>
        </p:nvSpPr>
        <p:spPr/>
        <p:txBody>
          <a:bodyPr/>
          <a:lstStyle/>
          <a:p>
            <a:r>
              <a:rPr lang="en-US" altLang="en-US" dirty="0"/>
              <a:t>De-Escalation</a:t>
            </a:r>
          </a:p>
        </p:txBody>
      </p:sp>
      <p:sp>
        <p:nvSpPr>
          <p:cNvPr id="3" name="Content Placeholder 2">
            <a:extLst>
              <a:ext uri="{FF2B5EF4-FFF2-40B4-BE49-F238E27FC236}">
                <a16:creationId xmlns:a16="http://schemas.microsoft.com/office/drawing/2014/main" id="{8C2F3145-B000-4AB0-B65E-D7CFFA4CB415}"/>
              </a:ext>
            </a:extLst>
          </p:cNvPr>
          <p:cNvSpPr>
            <a:spLocks noGrp="1"/>
          </p:cNvSpPr>
          <p:nvPr>
            <p:ph idx="1"/>
          </p:nvPr>
        </p:nvSpPr>
        <p:spPr>
          <a:xfrm>
            <a:off x="127242" y="1532867"/>
            <a:ext cx="6701246" cy="3792265"/>
          </a:xfrm>
        </p:spPr>
        <p:txBody>
          <a:bodyPr/>
          <a:lstStyle/>
          <a:p>
            <a:pPr marL="0" indent="0">
              <a:buFont typeface="Arial" panose="020B0604020202020204" pitchFamily="34" charset="0"/>
              <a:buNone/>
              <a:defRPr/>
            </a:pPr>
            <a:r>
              <a:rPr lang="en-US" sz="3600" b="1" dirty="0">
                <a:solidFill>
                  <a:schemeClr val="tx2"/>
                </a:solidFill>
              </a:rPr>
              <a:t>Learned Techniques</a:t>
            </a:r>
          </a:p>
          <a:p>
            <a:pPr>
              <a:defRPr/>
            </a:pPr>
            <a:r>
              <a:rPr lang="en-US" dirty="0">
                <a:solidFill>
                  <a:schemeClr val="tx2"/>
                </a:solidFill>
              </a:rPr>
              <a:t>Reading the situation</a:t>
            </a:r>
          </a:p>
          <a:p>
            <a:pPr>
              <a:defRPr/>
            </a:pPr>
            <a:r>
              <a:rPr lang="en-US" dirty="0">
                <a:solidFill>
                  <a:schemeClr val="tx2"/>
                </a:solidFill>
              </a:rPr>
              <a:t>Body language (55%)</a:t>
            </a:r>
          </a:p>
          <a:p>
            <a:pPr>
              <a:defRPr/>
            </a:pPr>
            <a:r>
              <a:rPr lang="en-US" dirty="0">
                <a:solidFill>
                  <a:schemeClr val="tx2"/>
                </a:solidFill>
              </a:rPr>
              <a:t>Prepare to de-escalate</a:t>
            </a:r>
          </a:p>
          <a:p>
            <a:pPr>
              <a:defRPr/>
            </a:pPr>
            <a:r>
              <a:rPr lang="en-US" dirty="0">
                <a:solidFill>
                  <a:schemeClr val="tx2"/>
                </a:solidFill>
              </a:rPr>
              <a:t>Use compassion &amp; empathy</a:t>
            </a:r>
          </a:p>
          <a:p>
            <a:pPr>
              <a:defRPr/>
            </a:pPr>
            <a:r>
              <a:rPr lang="en-US" dirty="0">
                <a:solidFill>
                  <a:schemeClr val="tx2"/>
                </a:solidFill>
              </a:rPr>
              <a:t>Do not expect to resolve </a:t>
            </a:r>
          </a:p>
          <a:p>
            <a:pPr>
              <a:defRPr/>
            </a:pPr>
            <a:r>
              <a:rPr lang="en-US" dirty="0">
                <a:solidFill>
                  <a:schemeClr val="tx2"/>
                </a:solidFill>
              </a:rPr>
              <a:t>Any examples?</a:t>
            </a:r>
          </a:p>
          <a:p>
            <a:pPr marL="339725" indent="0">
              <a:buNone/>
              <a:defRPr/>
            </a:pPr>
            <a:endParaRPr lang="en-US" dirty="0">
              <a:solidFill>
                <a:schemeClr val="tx2"/>
              </a:solidFill>
            </a:endParaRPr>
          </a:p>
        </p:txBody>
      </p:sp>
      <p:pic>
        <p:nvPicPr>
          <p:cNvPr id="2" name="Picture 1">
            <a:extLst>
              <a:ext uri="{FF2B5EF4-FFF2-40B4-BE49-F238E27FC236}">
                <a16:creationId xmlns:a16="http://schemas.microsoft.com/office/drawing/2014/main" id="{08B90C5D-34F2-4375-8103-1110A2C55365}"/>
              </a:ext>
            </a:extLst>
          </p:cNvPr>
          <p:cNvPicPr>
            <a:picLocks noChangeAspect="1"/>
          </p:cNvPicPr>
          <p:nvPr/>
        </p:nvPicPr>
        <p:blipFill>
          <a:blip r:embed="rId3"/>
          <a:stretch>
            <a:fillRect/>
          </a:stretch>
        </p:blipFill>
        <p:spPr>
          <a:xfrm>
            <a:off x="4970176" y="1784195"/>
            <a:ext cx="3716624" cy="20906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DA48-537A-B519-3371-DCC10F8A1B84}"/>
              </a:ext>
            </a:extLst>
          </p:cNvPr>
          <p:cNvSpPr>
            <a:spLocks noGrp="1"/>
          </p:cNvSpPr>
          <p:nvPr>
            <p:ph type="title"/>
          </p:nvPr>
        </p:nvSpPr>
        <p:spPr/>
        <p:txBody>
          <a:bodyPr/>
          <a:lstStyle/>
          <a:p>
            <a:r>
              <a:rPr lang="en-US" dirty="0"/>
              <a:t>Personal Space</a:t>
            </a:r>
          </a:p>
        </p:txBody>
      </p:sp>
      <p:pic>
        <p:nvPicPr>
          <p:cNvPr id="5" name="Content Placeholder 4">
            <a:extLst>
              <a:ext uri="{FF2B5EF4-FFF2-40B4-BE49-F238E27FC236}">
                <a16:creationId xmlns:a16="http://schemas.microsoft.com/office/drawing/2014/main" id="{ADA814FC-9423-9D4E-E866-1AE54BA85F55}"/>
              </a:ext>
            </a:extLst>
          </p:cNvPr>
          <p:cNvPicPr>
            <a:picLocks noGrp="1" noChangeAspect="1"/>
          </p:cNvPicPr>
          <p:nvPr>
            <p:ph idx="1"/>
          </p:nvPr>
        </p:nvPicPr>
        <p:blipFill>
          <a:blip r:embed="rId2"/>
          <a:stretch>
            <a:fillRect/>
          </a:stretch>
        </p:blipFill>
        <p:spPr>
          <a:xfrm>
            <a:off x="1827517" y="1733916"/>
            <a:ext cx="5488966" cy="4048693"/>
          </a:xfrm>
          <a:prstGeom prst="rect">
            <a:avLst/>
          </a:prstGeom>
        </p:spPr>
      </p:pic>
    </p:spTree>
    <p:extLst>
      <p:ext uri="{BB962C8B-B14F-4D97-AF65-F5344CB8AC3E}">
        <p14:creationId xmlns:p14="http://schemas.microsoft.com/office/powerpoint/2010/main" val="16901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905B-333B-4AAE-9442-1D0E609F4F8C}"/>
              </a:ext>
            </a:extLst>
          </p:cNvPr>
          <p:cNvSpPr>
            <a:spLocks noGrp="1"/>
          </p:cNvSpPr>
          <p:nvPr>
            <p:ph type="title"/>
          </p:nvPr>
        </p:nvSpPr>
        <p:spPr/>
        <p:txBody>
          <a:bodyPr/>
          <a:lstStyle/>
          <a:p>
            <a:r>
              <a:rPr lang="en-US" dirty="0"/>
              <a:t>De-escalation</a:t>
            </a:r>
          </a:p>
        </p:txBody>
      </p:sp>
      <p:pic>
        <p:nvPicPr>
          <p:cNvPr id="5" name="Online Media 4" title="Nine De-escalation Skills">
            <a:hlinkClick r:id="" action="ppaction://media"/>
            <a:extLst>
              <a:ext uri="{FF2B5EF4-FFF2-40B4-BE49-F238E27FC236}">
                <a16:creationId xmlns:a16="http://schemas.microsoft.com/office/drawing/2014/main" id="{A4D280C6-4E11-495E-90F3-17F97A450507}"/>
              </a:ext>
            </a:extLst>
          </p:cNvPr>
          <p:cNvPicPr>
            <a:picLocks noGrp="1" noRot="1" noChangeAspect="1"/>
          </p:cNvPicPr>
          <p:nvPr>
            <p:ph idx="1"/>
            <a:videoFile r:link="rId1"/>
          </p:nvPr>
        </p:nvPicPr>
        <p:blipFill>
          <a:blip r:embed="rId4"/>
          <a:stretch>
            <a:fillRect/>
          </a:stretch>
        </p:blipFill>
        <p:spPr>
          <a:xfrm>
            <a:off x="983456" y="1685925"/>
            <a:ext cx="7177088" cy="4055069"/>
          </a:xfrm>
          <a:prstGeom prst="rect">
            <a:avLst/>
          </a:prstGeom>
        </p:spPr>
      </p:pic>
    </p:spTree>
    <p:extLst>
      <p:ext uri="{BB962C8B-B14F-4D97-AF65-F5344CB8AC3E}">
        <p14:creationId xmlns:p14="http://schemas.microsoft.com/office/powerpoint/2010/main" val="81490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E289-CF54-496B-BD53-6D7AAA70C35E}"/>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942195B0-29BB-4A15-8A21-DB00C17F7DC3}"/>
              </a:ext>
            </a:extLst>
          </p:cNvPr>
          <p:cNvSpPr>
            <a:spLocks noGrp="1"/>
          </p:cNvSpPr>
          <p:nvPr>
            <p:ph idx="1"/>
          </p:nvPr>
        </p:nvSpPr>
        <p:spPr>
          <a:xfrm>
            <a:off x="754693" y="1438514"/>
            <a:ext cx="7634614" cy="4132794"/>
          </a:xfrm>
        </p:spPr>
        <p:txBody>
          <a:bodyPr/>
          <a:lstStyle/>
          <a:p>
            <a:r>
              <a:rPr lang="en-US" dirty="0">
                <a:solidFill>
                  <a:schemeClr val="tx2"/>
                </a:solidFill>
              </a:rPr>
              <a:t>Please silence phones</a:t>
            </a:r>
          </a:p>
          <a:p>
            <a:r>
              <a:rPr lang="en-US" dirty="0">
                <a:solidFill>
                  <a:schemeClr val="tx2"/>
                </a:solidFill>
              </a:rPr>
              <a:t>Questions and Examples</a:t>
            </a:r>
          </a:p>
          <a:p>
            <a:r>
              <a:rPr lang="en-US" dirty="0">
                <a:solidFill>
                  <a:schemeClr val="tx2"/>
                </a:solidFill>
              </a:rPr>
              <a:t>Safe Space</a:t>
            </a:r>
          </a:p>
          <a:p>
            <a:r>
              <a:rPr lang="en-US" dirty="0">
                <a:solidFill>
                  <a:schemeClr val="tx2"/>
                </a:solidFill>
              </a:rPr>
              <a:t>Emergency Exits</a:t>
            </a:r>
            <a:endParaRPr lang="en-US" dirty="0">
              <a:solidFill>
                <a:srgbClr val="0070C0"/>
              </a:solidFill>
            </a:endParaRPr>
          </a:p>
        </p:txBody>
      </p:sp>
      <p:pic>
        <p:nvPicPr>
          <p:cNvPr id="4" name="Picture 3">
            <a:extLst>
              <a:ext uri="{FF2B5EF4-FFF2-40B4-BE49-F238E27FC236}">
                <a16:creationId xmlns:a16="http://schemas.microsoft.com/office/drawing/2014/main" id="{AFABF7ED-89B7-49FC-B3F1-93F648D3F1FD}"/>
              </a:ext>
            </a:extLst>
          </p:cNvPr>
          <p:cNvPicPr>
            <a:picLocks noChangeAspect="1"/>
          </p:cNvPicPr>
          <p:nvPr/>
        </p:nvPicPr>
        <p:blipFill>
          <a:blip r:embed="rId3"/>
          <a:stretch>
            <a:fillRect/>
          </a:stretch>
        </p:blipFill>
        <p:spPr>
          <a:xfrm>
            <a:off x="2587597" y="3823338"/>
            <a:ext cx="3778914" cy="2678699"/>
          </a:xfrm>
          <a:prstGeom prst="rect">
            <a:avLst/>
          </a:prstGeom>
        </p:spPr>
      </p:pic>
    </p:spTree>
    <p:extLst>
      <p:ext uri="{BB962C8B-B14F-4D97-AF65-F5344CB8AC3E}">
        <p14:creationId xmlns:p14="http://schemas.microsoft.com/office/powerpoint/2010/main" val="288032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631D1F9-6A66-476E-A143-B1A76EE66D16}"/>
              </a:ext>
            </a:extLst>
          </p:cNvPr>
          <p:cNvSpPr>
            <a:spLocks noGrp="1"/>
          </p:cNvSpPr>
          <p:nvPr>
            <p:ph type="title"/>
          </p:nvPr>
        </p:nvSpPr>
        <p:spPr/>
        <p:txBody>
          <a:bodyPr/>
          <a:lstStyle/>
          <a:p>
            <a:r>
              <a:rPr lang="en-US" altLang="en-US" dirty="0"/>
              <a:t>Steps to Try</a:t>
            </a:r>
          </a:p>
        </p:txBody>
      </p:sp>
      <p:sp>
        <p:nvSpPr>
          <p:cNvPr id="22531" name="Content Placeholder 2">
            <a:extLst>
              <a:ext uri="{FF2B5EF4-FFF2-40B4-BE49-F238E27FC236}">
                <a16:creationId xmlns:a16="http://schemas.microsoft.com/office/drawing/2014/main" id="{7DB18AEE-52F3-4C0A-92FC-9592327A90C4}"/>
              </a:ext>
            </a:extLst>
          </p:cNvPr>
          <p:cNvSpPr>
            <a:spLocks noGrp="1"/>
          </p:cNvSpPr>
          <p:nvPr>
            <p:ph idx="1"/>
          </p:nvPr>
        </p:nvSpPr>
        <p:spPr>
          <a:xfrm>
            <a:off x="223838" y="1600200"/>
            <a:ext cx="8788400" cy="4525963"/>
          </a:xfrm>
        </p:spPr>
        <p:txBody>
          <a:bodyPr/>
          <a:lstStyle/>
          <a:p>
            <a:r>
              <a:rPr lang="en-US" altLang="en-US" b="1" dirty="0">
                <a:solidFill>
                  <a:schemeClr val="tx2"/>
                </a:solidFill>
              </a:rPr>
              <a:t>Active Listening</a:t>
            </a:r>
          </a:p>
          <a:p>
            <a:pPr lvl="1"/>
            <a:r>
              <a:rPr lang="en-US" altLang="en-US" dirty="0">
                <a:solidFill>
                  <a:schemeClr val="tx2"/>
                </a:solidFill>
              </a:rPr>
              <a:t>Often the person wants to be heard</a:t>
            </a:r>
          </a:p>
          <a:p>
            <a:pPr lvl="1"/>
            <a:r>
              <a:rPr lang="en-US" altLang="en-US" dirty="0">
                <a:solidFill>
                  <a:schemeClr val="tx2"/>
                </a:solidFill>
              </a:rPr>
              <a:t>Know your role and know your goal</a:t>
            </a:r>
          </a:p>
          <a:p>
            <a:r>
              <a:rPr lang="en-US" altLang="en-US" b="1" dirty="0">
                <a:solidFill>
                  <a:schemeClr val="tx2"/>
                </a:solidFill>
              </a:rPr>
              <a:t>Recognize/Acknowledge</a:t>
            </a:r>
          </a:p>
          <a:p>
            <a:pPr lvl="1"/>
            <a:r>
              <a:rPr lang="en-US" altLang="en-US" dirty="0">
                <a:solidFill>
                  <a:schemeClr val="tx2"/>
                </a:solidFill>
              </a:rPr>
              <a:t>Summative reflection or restating concerns</a:t>
            </a:r>
          </a:p>
          <a:p>
            <a:pPr lvl="1"/>
            <a:r>
              <a:rPr lang="en-US" altLang="en-US" dirty="0">
                <a:solidFill>
                  <a:schemeClr val="tx2"/>
                </a:solidFill>
              </a:rPr>
              <a:t>Validate the emotion</a:t>
            </a:r>
          </a:p>
          <a:p>
            <a:r>
              <a:rPr lang="en-US" altLang="en-US" b="1" dirty="0">
                <a:solidFill>
                  <a:schemeClr val="tx2"/>
                </a:solidFill>
              </a:rPr>
              <a:t>Empathize</a:t>
            </a:r>
          </a:p>
          <a:p>
            <a:pPr lvl="1"/>
            <a:r>
              <a:rPr lang="en-US" altLang="en-US" dirty="0">
                <a:solidFill>
                  <a:schemeClr val="tx2"/>
                </a:solidFill>
              </a:rPr>
              <a:t>Don’t apologize for things out of your control</a:t>
            </a:r>
            <a:endParaRPr lang="en-US" altLang="en-US" dirty="0"/>
          </a:p>
          <a:p>
            <a:pPr lvl="1"/>
            <a:endParaRPr lang="en-US" altLang="en-US" dirty="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DF6A-6E22-A54E-E862-CF0A3767067D}"/>
              </a:ext>
            </a:extLst>
          </p:cNvPr>
          <p:cNvSpPr>
            <a:spLocks noGrp="1"/>
          </p:cNvSpPr>
          <p:nvPr>
            <p:ph type="title"/>
          </p:nvPr>
        </p:nvSpPr>
        <p:spPr/>
        <p:txBody>
          <a:bodyPr/>
          <a:lstStyle/>
          <a:p>
            <a:r>
              <a:rPr lang="en-US" dirty="0"/>
              <a:t>Summative Reflection</a:t>
            </a:r>
          </a:p>
        </p:txBody>
      </p:sp>
      <p:sp>
        <p:nvSpPr>
          <p:cNvPr id="3" name="Content Placeholder 2">
            <a:extLst>
              <a:ext uri="{FF2B5EF4-FFF2-40B4-BE49-F238E27FC236}">
                <a16:creationId xmlns:a16="http://schemas.microsoft.com/office/drawing/2014/main" id="{619196C4-6724-F8C4-E6FC-86F3E0A2329E}"/>
              </a:ext>
            </a:extLst>
          </p:cNvPr>
          <p:cNvSpPr>
            <a:spLocks noGrp="1"/>
          </p:cNvSpPr>
          <p:nvPr>
            <p:ph idx="1"/>
          </p:nvPr>
        </p:nvSpPr>
        <p:spPr/>
        <p:txBody>
          <a:bodyPr/>
          <a:lstStyle/>
          <a:p>
            <a:pPr marL="0" indent="0" algn="ctr">
              <a:buNone/>
            </a:pPr>
            <a:endParaRPr lang="en-US" altLang="en-US" sz="3200" b="1" dirty="0">
              <a:solidFill>
                <a:schemeClr val="tx1"/>
              </a:solidFill>
            </a:endParaRPr>
          </a:p>
          <a:p>
            <a:pPr marL="0" indent="0" algn="ctr">
              <a:buNone/>
            </a:pPr>
            <a:endParaRPr lang="en-US" altLang="en-US" b="1" dirty="0">
              <a:solidFill>
                <a:schemeClr val="tx1"/>
              </a:solidFill>
            </a:endParaRPr>
          </a:p>
          <a:p>
            <a:pPr marL="0" indent="0" algn="ctr">
              <a:buNone/>
            </a:pPr>
            <a:r>
              <a:rPr lang="en-US" altLang="en-US" sz="3200" b="1" dirty="0">
                <a:solidFill>
                  <a:schemeClr val="tx2"/>
                </a:solidFill>
              </a:rPr>
              <a:t>“let me be sure I understand what you’re saying.  You’re feeling X, because of  Y, is that right?”</a:t>
            </a:r>
          </a:p>
          <a:p>
            <a:endParaRPr lang="en-US" dirty="0"/>
          </a:p>
        </p:txBody>
      </p:sp>
    </p:spTree>
    <p:extLst>
      <p:ext uri="{BB962C8B-B14F-4D97-AF65-F5344CB8AC3E}">
        <p14:creationId xmlns:p14="http://schemas.microsoft.com/office/powerpoint/2010/main" val="193177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840BAAF-D800-4720-BE1B-E0300DA18163}"/>
              </a:ext>
            </a:extLst>
          </p:cNvPr>
          <p:cNvSpPr>
            <a:spLocks noGrp="1"/>
          </p:cNvSpPr>
          <p:nvPr>
            <p:ph type="title"/>
          </p:nvPr>
        </p:nvSpPr>
        <p:spPr/>
        <p:txBody>
          <a:bodyPr/>
          <a:lstStyle/>
          <a:p>
            <a:r>
              <a:rPr lang="en-US" altLang="en-US" dirty="0"/>
              <a:t>Facilitating an Outcome</a:t>
            </a:r>
          </a:p>
        </p:txBody>
      </p:sp>
      <p:sp>
        <p:nvSpPr>
          <p:cNvPr id="24579" name="Content Placeholder 2">
            <a:extLst>
              <a:ext uri="{FF2B5EF4-FFF2-40B4-BE49-F238E27FC236}">
                <a16:creationId xmlns:a16="http://schemas.microsoft.com/office/drawing/2014/main" id="{581A9DF4-E5CF-424F-A2C8-C9E3FA27B9E7}"/>
              </a:ext>
            </a:extLst>
          </p:cNvPr>
          <p:cNvSpPr>
            <a:spLocks noGrp="1"/>
          </p:cNvSpPr>
          <p:nvPr>
            <p:ph idx="1"/>
          </p:nvPr>
        </p:nvSpPr>
        <p:spPr>
          <a:xfrm>
            <a:off x="0" y="1417638"/>
            <a:ext cx="9009960" cy="3235197"/>
          </a:xfrm>
        </p:spPr>
        <p:txBody>
          <a:bodyPr/>
          <a:lstStyle/>
          <a:p>
            <a:r>
              <a:rPr lang="en-US" altLang="en-US" sz="2800" b="1" dirty="0">
                <a:solidFill>
                  <a:schemeClr val="tx2"/>
                </a:solidFill>
              </a:rPr>
              <a:t>Don’t Guess and Don’t Be Afraid to Ask </a:t>
            </a:r>
          </a:p>
          <a:p>
            <a:pPr lvl="1"/>
            <a:r>
              <a:rPr lang="en-US" altLang="en-US" dirty="0">
                <a:solidFill>
                  <a:schemeClr val="tx2"/>
                </a:solidFill>
              </a:rPr>
              <a:t>Ask for clarification </a:t>
            </a:r>
          </a:p>
          <a:p>
            <a:r>
              <a:rPr lang="en-US" altLang="en-US" sz="2800" b="1" dirty="0">
                <a:solidFill>
                  <a:schemeClr val="tx2"/>
                </a:solidFill>
              </a:rPr>
              <a:t>Explain the why</a:t>
            </a:r>
          </a:p>
          <a:p>
            <a:r>
              <a:rPr lang="en-US" altLang="en-US" sz="2800" b="1" dirty="0">
                <a:solidFill>
                  <a:schemeClr val="tx2"/>
                </a:solidFill>
              </a:rPr>
              <a:t>Provide solutions when possible</a:t>
            </a:r>
          </a:p>
          <a:p>
            <a:pPr lvl="1"/>
            <a:r>
              <a:rPr lang="en-US" altLang="en-US" dirty="0">
                <a:solidFill>
                  <a:schemeClr val="tx2"/>
                </a:solidFill>
              </a:rPr>
              <a:t>If not possible, direct to appropriate resources</a:t>
            </a:r>
          </a:p>
          <a:p>
            <a:r>
              <a:rPr lang="en-US" altLang="en-US" sz="2800" b="1" dirty="0">
                <a:solidFill>
                  <a:schemeClr val="tx2"/>
                </a:solidFill>
              </a:rPr>
              <a:t>If, Then</a:t>
            </a:r>
          </a:p>
          <a:p>
            <a:pPr lvl="1"/>
            <a:r>
              <a:rPr lang="en-US" altLang="en-US" dirty="0">
                <a:solidFill>
                  <a:schemeClr val="tx2"/>
                </a:solidFill>
              </a:rPr>
              <a:t>Do not condone bad behavior</a:t>
            </a:r>
          </a:p>
          <a:p>
            <a:pPr lvl="1"/>
            <a:r>
              <a:rPr lang="en-US" altLang="en-US" dirty="0">
                <a:solidFill>
                  <a:schemeClr val="tx2"/>
                </a:solidFill>
              </a:rPr>
              <a:t>Reiterate their options/choices clearly</a:t>
            </a:r>
          </a:p>
          <a:p>
            <a:pPr lvl="1"/>
            <a:r>
              <a:rPr lang="en-US" altLang="en-US" dirty="0">
                <a:solidFill>
                  <a:schemeClr val="tx2"/>
                </a:solidFill>
              </a:rPr>
              <a:t>If you feel unsafe, call for assistance</a:t>
            </a:r>
          </a:p>
          <a:p>
            <a:pPr lvl="1"/>
            <a:endParaRPr lang="en-US" altLang="en-US"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4DCB297-DC62-4118-BAA0-30F83EAABCD9}"/>
              </a:ext>
            </a:extLst>
          </p:cNvPr>
          <p:cNvSpPr>
            <a:spLocks noGrp="1"/>
          </p:cNvSpPr>
          <p:nvPr>
            <p:ph type="title"/>
          </p:nvPr>
        </p:nvSpPr>
        <p:spPr/>
        <p:txBody>
          <a:bodyPr/>
          <a:lstStyle/>
          <a:p>
            <a:r>
              <a:rPr lang="en-US" altLang="en-US" dirty="0"/>
              <a:t>What NOT to Do</a:t>
            </a:r>
          </a:p>
        </p:txBody>
      </p:sp>
      <p:sp>
        <p:nvSpPr>
          <p:cNvPr id="26627" name="Content Placeholder 2">
            <a:extLst>
              <a:ext uri="{FF2B5EF4-FFF2-40B4-BE49-F238E27FC236}">
                <a16:creationId xmlns:a16="http://schemas.microsoft.com/office/drawing/2014/main" id="{0644881A-DA9C-4D62-8E11-C63227DB66CA}"/>
              </a:ext>
            </a:extLst>
          </p:cNvPr>
          <p:cNvSpPr>
            <a:spLocks noGrp="1"/>
          </p:cNvSpPr>
          <p:nvPr>
            <p:ph idx="1"/>
          </p:nvPr>
        </p:nvSpPr>
        <p:spPr/>
        <p:txBody>
          <a:bodyPr/>
          <a:lstStyle/>
          <a:p>
            <a:r>
              <a:rPr lang="en-US" altLang="en-US" dirty="0">
                <a:solidFill>
                  <a:schemeClr val="tx2"/>
                </a:solidFill>
              </a:rPr>
              <a:t>NEVER make unattainable promises</a:t>
            </a:r>
          </a:p>
          <a:p>
            <a:r>
              <a:rPr lang="en-US" altLang="en-US" dirty="0">
                <a:solidFill>
                  <a:schemeClr val="tx2"/>
                </a:solidFill>
              </a:rPr>
              <a:t>NEVER threaten or challenge</a:t>
            </a:r>
          </a:p>
          <a:p>
            <a:r>
              <a:rPr lang="en-US" altLang="en-US" dirty="0">
                <a:solidFill>
                  <a:schemeClr val="tx2"/>
                </a:solidFill>
              </a:rPr>
              <a:t>NEVER tell someone to calm down</a:t>
            </a:r>
          </a:p>
          <a:p>
            <a:pPr lvl="1"/>
            <a:r>
              <a:rPr lang="en-US" altLang="en-US" dirty="0">
                <a:solidFill>
                  <a:schemeClr val="tx2"/>
                </a:solidFill>
              </a:rPr>
              <a:t>Increases their anger and creates barrier</a:t>
            </a:r>
          </a:p>
          <a:p>
            <a:r>
              <a:rPr lang="en-US" altLang="en-US" dirty="0">
                <a:solidFill>
                  <a:schemeClr val="tx2"/>
                </a:solidFill>
              </a:rPr>
              <a:t>NEVER lose your situational awareness</a:t>
            </a:r>
          </a:p>
          <a:p>
            <a:pPr lvl="1"/>
            <a:r>
              <a:rPr lang="en-US" altLang="en-US" dirty="0">
                <a:solidFill>
                  <a:schemeClr val="tx2"/>
                </a:solidFill>
              </a:rPr>
              <a:t>Remain in a vigilant position</a:t>
            </a:r>
          </a:p>
          <a:p>
            <a:endParaRPr lang="en-US" altLang="en-US" dirty="0">
              <a:solidFill>
                <a:schemeClr val="tx2"/>
              </a:solidFill>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8244-E6DC-E8E2-80AA-924536F58496}"/>
              </a:ext>
            </a:extLst>
          </p:cNvPr>
          <p:cNvSpPr>
            <a:spLocks noGrp="1"/>
          </p:cNvSpPr>
          <p:nvPr>
            <p:ph type="title"/>
          </p:nvPr>
        </p:nvSpPr>
        <p:spPr/>
        <p:txBody>
          <a:bodyPr/>
          <a:lstStyle/>
          <a:p>
            <a:r>
              <a:rPr lang="en-US" dirty="0"/>
              <a:t>Exercise: Discuss with a Partner</a:t>
            </a:r>
          </a:p>
        </p:txBody>
      </p:sp>
      <p:sp>
        <p:nvSpPr>
          <p:cNvPr id="3" name="Content Placeholder 2">
            <a:extLst>
              <a:ext uri="{FF2B5EF4-FFF2-40B4-BE49-F238E27FC236}">
                <a16:creationId xmlns:a16="http://schemas.microsoft.com/office/drawing/2014/main" id="{5C1A6F38-014B-6E0C-CB55-FEA080D8691B}"/>
              </a:ext>
            </a:extLst>
          </p:cNvPr>
          <p:cNvSpPr>
            <a:spLocks noGrp="1"/>
          </p:cNvSpPr>
          <p:nvPr>
            <p:ph idx="1"/>
          </p:nvPr>
        </p:nvSpPr>
        <p:spPr>
          <a:xfrm>
            <a:off x="457200" y="1600201"/>
            <a:ext cx="8229600" cy="3553690"/>
          </a:xfrm>
        </p:spPr>
        <p:txBody>
          <a:bodyPr numCol="2"/>
          <a:lstStyle/>
          <a:p>
            <a:pPr marL="0" indent="0">
              <a:buNone/>
            </a:pPr>
            <a:r>
              <a:rPr lang="en-US" b="1" dirty="0">
                <a:solidFill>
                  <a:schemeClr val="tx2"/>
                </a:solidFill>
              </a:rPr>
              <a:t>Instead of saying…</a:t>
            </a:r>
          </a:p>
          <a:p>
            <a:r>
              <a:rPr lang="en-US" dirty="0">
                <a:solidFill>
                  <a:schemeClr val="tx2"/>
                </a:solidFill>
              </a:rPr>
              <a:t>“Calm Down”</a:t>
            </a:r>
          </a:p>
          <a:p>
            <a:r>
              <a:rPr lang="en-US" dirty="0">
                <a:solidFill>
                  <a:schemeClr val="tx2"/>
                </a:solidFill>
              </a:rPr>
              <a:t>“I can’t help you”</a:t>
            </a:r>
          </a:p>
          <a:p>
            <a:r>
              <a:rPr lang="en-US" dirty="0">
                <a:solidFill>
                  <a:schemeClr val="tx2"/>
                </a:solidFill>
              </a:rPr>
              <a:t>“I know how you feel”</a:t>
            </a: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a:p>
            <a:pPr marL="0" indent="0">
              <a:buNone/>
            </a:pPr>
            <a:r>
              <a:rPr lang="en-US" b="1" dirty="0">
                <a:solidFill>
                  <a:schemeClr val="tx2"/>
                </a:solidFill>
              </a:rPr>
              <a:t>Instead of….</a:t>
            </a:r>
          </a:p>
          <a:p>
            <a:r>
              <a:rPr lang="en-US" dirty="0">
                <a:solidFill>
                  <a:schemeClr val="tx2"/>
                </a:solidFill>
              </a:rPr>
              <a:t>Standing directly in front of the person</a:t>
            </a:r>
          </a:p>
          <a:p>
            <a:r>
              <a:rPr lang="en-US" dirty="0">
                <a:solidFill>
                  <a:schemeClr val="tx2"/>
                </a:solidFill>
              </a:rPr>
              <a:t>Gesturing or moving quickly</a:t>
            </a:r>
          </a:p>
          <a:p>
            <a:r>
              <a:rPr lang="en-US" dirty="0">
                <a:solidFill>
                  <a:schemeClr val="tx2"/>
                </a:solidFill>
              </a:rPr>
              <a:t>Faking a smile</a:t>
            </a:r>
          </a:p>
          <a:p>
            <a:endParaRPr lang="en-US" dirty="0"/>
          </a:p>
        </p:txBody>
      </p:sp>
    </p:spTree>
    <p:extLst>
      <p:ext uri="{BB962C8B-B14F-4D97-AF65-F5344CB8AC3E}">
        <p14:creationId xmlns:p14="http://schemas.microsoft.com/office/powerpoint/2010/main" val="2840568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97A7198-3FE7-FFA2-FF72-D4FC3560163C}"/>
              </a:ext>
            </a:extLst>
          </p:cNvPr>
          <p:cNvSpPr>
            <a:spLocks noGrp="1"/>
          </p:cNvSpPr>
          <p:nvPr>
            <p:ph idx="1"/>
          </p:nvPr>
        </p:nvSpPr>
        <p:spPr>
          <a:xfrm>
            <a:off x="290945" y="1571945"/>
            <a:ext cx="8492837" cy="4898128"/>
          </a:xfrm>
          <a:blipFill dpi="0" rotWithShape="1">
            <a:blip r:embed="rId2">
              <a:alphaModFix amt="34000"/>
            </a:blip>
            <a:srcRect/>
            <a:tile tx="0" ty="0" sx="100000" sy="100000" flip="none" algn="tl"/>
          </a:blipFill>
        </p:spPr>
        <p:txBody>
          <a:bodyPr>
            <a:normAutofit fontScale="92500" lnSpcReduction="10000"/>
          </a:bodyPr>
          <a:lstStyle/>
          <a:p>
            <a:pPr algn="ctr"/>
            <a:endParaRPr lang="en-US" sz="2600" b="1" dirty="0">
              <a:solidFill>
                <a:srgbClr val="002060"/>
              </a:solidFill>
            </a:endParaRPr>
          </a:p>
          <a:p>
            <a:pPr algn="ctr"/>
            <a:r>
              <a:rPr lang="en-US" sz="2600" b="1" dirty="0">
                <a:solidFill>
                  <a:srgbClr val="002060"/>
                </a:solidFill>
              </a:rPr>
              <a:t>All people want to be:</a:t>
            </a:r>
          </a:p>
          <a:p>
            <a:pPr algn="ctr"/>
            <a:endParaRPr lang="en-US" dirty="0">
              <a:solidFill>
                <a:srgbClr val="002060"/>
              </a:solidFill>
            </a:endParaRPr>
          </a:p>
          <a:p>
            <a:pPr algn="ctr"/>
            <a:r>
              <a:rPr lang="en-US" dirty="0">
                <a:solidFill>
                  <a:srgbClr val="002060"/>
                </a:solidFill>
              </a:rPr>
              <a:t>Treated with </a:t>
            </a:r>
            <a:r>
              <a:rPr lang="en-US" b="1" dirty="0">
                <a:solidFill>
                  <a:srgbClr val="002060"/>
                </a:solidFill>
              </a:rPr>
              <a:t>dignity and respect</a:t>
            </a:r>
          </a:p>
          <a:p>
            <a:pPr algn="ctr"/>
            <a:r>
              <a:rPr lang="en-US" b="1" dirty="0">
                <a:solidFill>
                  <a:srgbClr val="002060"/>
                </a:solidFill>
              </a:rPr>
              <a:t>Asked </a:t>
            </a:r>
            <a:r>
              <a:rPr lang="en-US" dirty="0">
                <a:solidFill>
                  <a:srgbClr val="002060"/>
                </a:solidFill>
              </a:rPr>
              <a:t>rather than told to do something</a:t>
            </a:r>
          </a:p>
          <a:p>
            <a:pPr algn="ctr"/>
            <a:r>
              <a:rPr lang="en-US" dirty="0">
                <a:solidFill>
                  <a:srgbClr val="002060"/>
                </a:solidFill>
              </a:rPr>
              <a:t>Told </a:t>
            </a:r>
            <a:r>
              <a:rPr lang="en-US" b="1" dirty="0">
                <a:solidFill>
                  <a:srgbClr val="002060"/>
                </a:solidFill>
              </a:rPr>
              <a:t>why</a:t>
            </a:r>
            <a:r>
              <a:rPr lang="en-US" dirty="0">
                <a:solidFill>
                  <a:srgbClr val="002060"/>
                </a:solidFill>
              </a:rPr>
              <a:t> they are being asked</a:t>
            </a:r>
          </a:p>
          <a:p>
            <a:pPr algn="ctr"/>
            <a:r>
              <a:rPr lang="en-US" dirty="0">
                <a:solidFill>
                  <a:srgbClr val="002060"/>
                </a:solidFill>
              </a:rPr>
              <a:t>Offered </a:t>
            </a:r>
            <a:r>
              <a:rPr lang="en-US" b="1" dirty="0">
                <a:solidFill>
                  <a:srgbClr val="002060"/>
                </a:solidFill>
              </a:rPr>
              <a:t>options</a:t>
            </a:r>
            <a:r>
              <a:rPr lang="en-US" dirty="0">
                <a:solidFill>
                  <a:srgbClr val="002060"/>
                </a:solidFill>
              </a:rPr>
              <a:t> rather than threats</a:t>
            </a:r>
          </a:p>
          <a:p>
            <a:pPr algn="ctr"/>
            <a:r>
              <a:rPr lang="en-US" dirty="0">
                <a:solidFill>
                  <a:srgbClr val="002060"/>
                </a:solidFill>
              </a:rPr>
              <a:t>Given a </a:t>
            </a:r>
            <a:r>
              <a:rPr lang="en-US" b="1" dirty="0">
                <a:solidFill>
                  <a:srgbClr val="002060"/>
                </a:solidFill>
              </a:rPr>
              <a:t>second chance</a:t>
            </a:r>
          </a:p>
          <a:p>
            <a:pPr algn="ctr"/>
            <a:endParaRPr lang="en-US" dirty="0">
              <a:solidFill>
                <a:srgbClr val="002060"/>
              </a:solidFill>
            </a:endParaRPr>
          </a:p>
          <a:p>
            <a:pPr algn="ctr"/>
            <a:r>
              <a:rPr lang="en-US" sz="1700" dirty="0">
                <a:solidFill>
                  <a:srgbClr val="002060"/>
                </a:solidFill>
              </a:rPr>
              <a:t>~Dr. George Thompson</a:t>
            </a:r>
          </a:p>
        </p:txBody>
      </p:sp>
    </p:spTree>
    <p:extLst>
      <p:ext uri="{BB962C8B-B14F-4D97-AF65-F5344CB8AC3E}">
        <p14:creationId xmlns:p14="http://schemas.microsoft.com/office/powerpoint/2010/main" val="234885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31E4-09E9-4563-95CA-3FDA911419F0}"/>
              </a:ext>
            </a:extLst>
          </p:cNvPr>
          <p:cNvSpPr>
            <a:spLocks noGrp="1"/>
          </p:cNvSpPr>
          <p:nvPr>
            <p:ph type="title"/>
          </p:nvPr>
        </p:nvSpPr>
        <p:spPr/>
        <p:txBody>
          <a:bodyPr/>
          <a:lstStyle/>
          <a:p>
            <a:r>
              <a:rPr lang="en-US" dirty="0"/>
              <a:t>Personal Safety</a:t>
            </a:r>
          </a:p>
        </p:txBody>
      </p:sp>
      <p:sp>
        <p:nvSpPr>
          <p:cNvPr id="4" name="Content Placeholder 3">
            <a:extLst>
              <a:ext uri="{FF2B5EF4-FFF2-40B4-BE49-F238E27FC236}">
                <a16:creationId xmlns:a16="http://schemas.microsoft.com/office/drawing/2014/main" id="{51BCEEB8-0FE2-427C-936A-EC9DD2B8672C}"/>
              </a:ext>
            </a:extLst>
          </p:cNvPr>
          <p:cNvSpPr>
            <a:spLocks noGrp="1"/>
          </p:cNvSpPr>
          <p:nvPr>
            <p:ph sz="half" idx="2"/>
          </p:nvPr>
        </p:nvSpPr>
        <p:spPr>
          <a:xfrm>
            <a:off x="604837" y="1715677"/>
            <a:ext cx="4040188" cy="4654715"/>
          </a:xfrm>
        </p:spPr>
        <p:txBody>
          <a:bodyPr/>
          <a:lstStyle/>
          <a:p>
            <a:r>
              <a:rPr lang="en-US" b="1" dirty="0">
                <a:solidFill>
                  <a:schemeClr val="tx2"/>
                </a:solidFill>
              </a:rPr>
              <a:t>Be Prepared!</a:t>
            </a:r>
          </a:p>
          <a:p>
            <a:pPr lvl="1"/>
            <a:r>
              <a:rPr lang="en-US" dirty="0">
                <a:solidFill>
                  <a:schemeClr val="tx2"/>
                </a:solidFill>
              </a:rPr>
              <a:t>Plan your day</a:t>
            </a:r>
          </a:p>
          <a:p>
            <a:pPr lvl="1"/>
            <a:r>
              <a:rPr lang="en-US" dirty="0">
                <a:solidFill>
                  <a:schemeClr val="tx2"/>
                </a:solidFill>
              </a:rPr>
              <a:t>Share your itinerary</a:t>
            </a:r>
          </a:p>
          <a:p>
            <a:pPr lvl="1"/>
            <a:r>
              <a:rPr lang="en-US" dirty="0">
                <a:solidFill>
                  <a:schemeClr val="tx2"/>
                </a:solidFill>
              </a:rPr>
              <a:t>Know your start and end locations</a:t>
            </a:r>
          </a:p>
          <a:p>
            <a:r>
              <a:rPr lang="en-US" b="1" dirty="0">
                <a:solidFill>
                  <a:schemeClr val="tx2"/>
                </a:solidFill>
              </a:rPr>
              <a:t>Workplace Safety</a:t>
            </a:r>
          </a:p>
          <a:p>
            <a:pPr lvl="1"/>
            <a:r>
              <a:rPr lang="en-US" dirty="0">
                <a:solidFill>
                  <a:schemeClr val="tx2"/>
                </a:solidFill>
              </a:rPr>
              <a:t>See Something, Say Something</a:t>
            </a:r>
          </a:p>
          <a:p>
            <a:pPr lvl="1"/>
            <a:r>
              <a:rPr lang="en-US" dirty="0">
                <a:solidFill>
                  <a:schemeClr val="tx2"/>
                </a:solidFill>
              </a:rPr>
              <a:t>Secure personal items</a:t>
            </a:r>
          </a:p>
          <a:p>
            <a:pPr lvl="1"/>
            <a:r>
              <a:rPr lang="en-US" dirty="0">
                <a:solidFill>
                  <a:schemeClr val="tx2"/>
                </a:solidFill>
              </a:rPr>
              <a:t>Respect Secured Areas</a:t>
            </a:r>
          </a:p>
          <a:p>
            <a:pPr marL="457200" lvl="1" indent="0">
              <a:buNone/>
            </a:pPr>
            <a:endParaRPr lang="en-US" dirty="0">
              <a:solidFill>
                <a:schemeClr val="tx2"/>
              </a:solidFill>
            </a:endParaRPr>
          </a:p>
        </p:txBody>
      </p:sp>
      <p:sp>
        <p:nvSpPr>
          <p:cNvPr id="6" name="Content Placeholder 5">
            <a:extLst>
              <a:ext uri="{FF2B5EF4-FFF2-40B4-BE49-F238E27FC236}">
                <a16:creationId xmlns:a16="http://schemas.microsoft.com/office/drawing/2014/main" id="{A85E44A8-161F-4731-81A2-81547DFD7CBD}"/>
              </a:ext>
            </a:extLst>
          </p:cNvPr>
          <p:cNvSpPr>
            <a:spLocks noGrp="1"/>
          </p:cNvSpPr>
          <p:nvPr>
            <p:ph sz="quarter" idx="4"/>
          </p:nvPr>
        </p:nvSpPr>
        <p:spPr>
          <a:xfrm>
            <a:off x="4572000" y="1715676"/>
            <a:ext cx="3750830" cy="4654715"/>
          </a:xfrm>
        </p:spPr>
        <p:txBody>
          <a:bodyPr/>
          <a:lstStyle/>
          <a:p>
            <a:r>
              <a:rPr lang="en-US" b="1" dirty="0">
                <a:solidFill>
                  <a:schemeClr val="tx2"/>
                </a:solidFill>
              </a:rPr>
              <a:t>On Street Safety</a:t>
            </a:r>
          </a:p>
          <a:p>
            <a:pPr lvl="1"/>
            <a:r>
              <a:rPr lang="en-US" dirty="0">
                <a:solidFill>
                  <a:schemeClr val="tx2"/>
                </a:solidFill>
              </a:rPr>
              <a:t>Carry few bags</a:t>
            </a:r>
          </a:p>
          <a:p>
            <a:pPr lvl="1"/>
            <a:r>
              <a:rPr lang="en-US" dirty="0">
                <a:solidFill>
                  <a:schemeClr val="tx2"/>
                </a:solidFill>
              </a:rPr>
              <a:t>Keep hands free</a:t>
            </a:r>
          </a:p>
          <a:p>
            <a:pPr lvl="1"/>
            <a:r>
              <a:rPr lang="en-US" dirty="0">
                <a:solidFill>
                  <a:schemeClr val="tx2"/>
                </a:solidFill>
              </a:rPr>
              <a:t>Don’t inhibit situational awareness with loud music or noise canceling headphones</a:t>
            </a:r>
          </a:p>
          <a:p>
            <a:pPr lvl="1"/>
            <a:r>
              <a:rPr lang="en-US" dirty="0">
                <a:solidFill>
                  <a:schemeClr val="tx2"/>
                </a:solidFill>
              </a:rPr>
              <a:t>Stay aware of those near you or approaching you</a:t>
            </a:r>
          </a:p>
          <a:p>
            <a:pPr lvl="1"/>
            <a:r>
              <a:rPr lang="en-US" dirty="0">
                <a:solidFill>
                  <a:schemeClr val="tx2"/>
                </a:solidFill>
              </a:rPr>
              <a:t>Don’t display identifying information</a:t>
            </a:r>
          </a:p>
          <a:p>
            <a:pPr lvl="1"/>
            <a:endParaRPr lang="en-US" dirty="0">
              <a:solidFill>
                <a:schemeClr val="tx2"/>
              </a:solidFill>
            </a:endParaRPr>
          </a:p>
        </p:txBody>
      </p:sp>
    </p:spTree>
    <p:extLst>
      <p:ext uri="{BB962C8B-B14F-4D97-AF65-F5344CB8AC3E}">
        <p14:creationId xmlns:p14="http://schemas.microsoft.com/office/powerpoint/2010/main" val="2899748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411B-249C-4434-BE2C-0BE77808AD69}"/>
              </a:ext>
            </a:extLst>
          </p:cNvPr>
          <p:cNvSpPr>
            <a:spLocks noGrp="1"/>
          </p:cNvSpPr>
          <p:nvPr>
            <p:ph type="title"/>
          </p:nvPr>
        </p:nvSpPr>
        <p:spPr/>
        <p:txBody>
          <a:bodyPr/>
          <a:lstStyle/>
          <a:p>
            <a:r>
              <a:rPr lang="en-US" dirty="0"/>
              <a:t>Practice Safety</a:t>
            </a:r>
          </a:p>
        </p:txBody>
      </p:sp>
      <p:sp>
        <p:nvSpPr>
          <p:cNvPr id="3" name="Content Placeholder 2">
            <a:extLst>
              <a:ext uri="{FF2B5EF4-FFF2-40B4-BE49-F238E27FC236}">
                <a16:creationId xmlns:a16="http://schemas.microsoft.com/office/drawing/2014/main" id="{AD675F68-B781-48F9-9288-AC9C902E7EA3}"/>
              </a:ext>
            </a:extLst>
          </p:cNvPr>
          <p:cNvSpPr>
            <a:spLocks noGrp="1"/>
          </p:cNvSpPr>
          <p:nvPr>
            <p:ph idx="1"/>
          </p:nvPr>
        </p:nvSpPr>
        <p:spPr>
          <a:xfrm>
            <a:off x="250521" y="1600200"/>
            <a:ext cx="8436279" cy="4525963"/>
          </a:xfrm>
        </p:spPr>
        <p:txBody>
          <a:bodyPr/>
          <a:lstStyle/>
          <a:p>
            <a:pPr marL="0" indent="0">
              <a:buNone/>
            </a:pPr>
            <a:endParaRPr lang="en-US" b="1" dirty="0">
              <a:solidFill>
                <a:schemeClr val="tx2"/>
              </a:solidFill>
            </a:endParaRPr>
          </a:p>
          <a:p>
            <a:pPr marL="0" indent="0">
              <a:buNone/>
            </a:pPr>
            <a:r>
              <a:rPr lang="en-US" b="1" dirty="0">
                <a:solidFill>
                  <a:schemeClr val="tx2"/>
                </a:solidFill>
              </a:rPr>
              <a:t>Trust your instincts </a:t>
            </a:r>
            <a:r>
              <a:rPr lang="en-US" dirty="0">
                <a:solidFill>
                  <a:schemeClr val="tx2"/>
                </a:solidFill>
              </a:rPr>
              <a:t>– </a:t>
            </a:r>
            <a:r>
              <a:rPr lang="en-US" sz="2800" dirty="0">
                <a:solidFill>
                  <a:schemeClr val="tx2"/>
                </a:solidFill>
              </a:rPr>
              <a:t>If it “feels” wrong, it probably is!</a:t>
            </a:r>
          </a:p>
          <a:p>
            <a:pPr marL="0" indent="0">
              <a:buNone/>
            </a:pPr>
            <a:r>
              <a:rPr lang="en-US" b="1" dirty="0">
                <a:solidFill>
                  <a:schemeClr val="tx2"/>
                </a:solidFill>
              </a:rPr>
              <a:t>Use good judgment – </a:t>
            </a:r>
            <a:r>
              <a:rPr lang="en-US" sz="2800" dirty="0">
                <a:solidFill>
                  <a:schemeClr val="tx2"/>
                </a:solidFill>
              </a:rPr>
              <a:t>Would you send your favorite person there?</a:t>
            </a:r>
            <a:endParaRPr lang="en-US" b="1" dirty="0">
              <a:solidFill>
                <a:schemeClr val="tx2"/>
              </a:solidFill>
            </a:endParaRPr>
          </a:p>
          <a:p>
            <a:pPr marL="0" indent="0">
              <a:buNone/>
            </a:pPr>
            <a:r>
              <a:rPr lang="en-US" b="1" dirty="0">
                <a:solidFill>
                  <a:schemeClr val="tx2"/>
                </a:solidFill>
              </a:rPr>
              <a:t>Don’t become complacent</a:t>
            </a:r>
            <a:r>
              <a:rPr lang="en-US" dirty="0">
                <a:solidFill>
                  <a:schemeClr val="tx2"/>
                </a:solidFill>
              </a:rPr>
              <a:t> – </a:t>
            </a:r>
            <a:r>
              <a:rPr lang="en-US" sz="2800" dirty="0">
                <a:solidFill>
                  <a:schemeClr val="tx2"/>
                </a:solidFill>
              </a:rPr>
              <a:t>Don’t lose situational awareness</a:t>
            </a:r>
            <a:endParaRPr lang="en-US" b="1" dirty="0">
              <a:solidFill>
                <a:schemeClr val="tx2"/>
              </a:solidFill>
            </a:endParaRPr>
          </a:p>
          <a:p>
            <a:pPr marL="0" indent="0">
              <a:buNone/>
            </a:pPr>
            <a:endParaRPr lang="en-US" dirty="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66632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F5-B99A-4A2F-90D3-FE255F0B2983}"/>
              </a:ext>
            </a:extLst>
          </p:cNvPr>
          <p:cNvSpPr>
            <a:spLocks noGrp="1"/>
          </p:cNvSpPr>
          <p:nvPr>
            <p:ph type="title"/>
          </p:nvPr>
        </p:nvSpPr>
        <p:spPr/>
        <p:txBody>
          <a:bodyPr/>
          <a:lstStyle/>
          <a:p>
            <a:r>
              <a:rPr lang="en-US" dirty="0"/>
              <a:t>Smart Phones</a:t>
            </a:r>
          </a:p>
        </p:txBody>
      </p:sp>
      <p:pic>
        <p:nvPicPr>
          <p:cNvPr id="5" name="Picture 4">
            <a:extLst>
              <a:ext uri="{FF2B5EF4-FFF2-40B4-BE49-F238E27FC236}">
                <a16:creationId xmlns:a16="http://schemas.microsoft.com/office/drawing/2014/main" id="{04F2584B-B4E7-40A8-A923-F449399141D3}"/>
              </a:ext>
            </a:extLst>
          </p:cNvPr>
          <p:cNvPicPr>
            <a:picLocks noChangeAspect="1"/>
          </p:cNvPicPr>
          <p:nvPr/>
        </p:nvPicPr>
        <p:blipFill>
          <a:blip r:embed="rId3"/>
          <a:stretch>
            <a:fillRect/>
          </a:stretch>
        </p:blipFill>
        <p:spPr>
          <a:xfrm>
            <a:off x="5619504" y="2419448"/>
            <a:ext cx="2066925" cy="3910399"/>
          </a:xfrm>
          <a:prstGeom prst="rect">
            <a:avLst/>
          </a:prstGeom>
        </p:spPr>
      </p:pic>
      <p:pic>
        <p:nvPicPr>
          <p:cNvPr id="7" name="Picture 6">
            <a:extLst>
              <a:ext uri="{FF2B5EF4-FFF2-40B4-BE49-F238E27FC236}">
                <a16:creationId xmlns:a16="http://schemas.microsoft.com/office/drawing/2014/main" id="{A5E1AB8C-1496-4967-8987-D614A4318FB7}"/>
              </a:ext>
            </a:extLst>
          </p:cNvPr>
          <p:cNvPicPr>
            <a:picLocks noChangeAspect="1"/>
          </p:cNvPicPr>
          <p:nvPr/>
        </p:nvPicPr>
        <p:blipFill>
          <a:blip r:embed="rId4"/>
          <a:stretch>
            <a:fillRect/>
          </a:stretch>
        </p:blipFill>
        <p:spPr>
          <a:xfrm>
            <a:off x="1639699" y="2155498"/>
            <a:ext cx="2066925" cy="3829050"/>
          </a:xfrm>
          <a:prstGeom prst="rect">
            <a:avLst/>
          </a:prstGeom>
        </p:spPr>
      </p:pic>
      <p:sp>
        <p:nvSpPr>
          <p:cNvPr id="8" name="Arrow: Right 7">
            <a:extLst>
              <a:ext uri="{FF2B5EF4-FFF2-40B4-BE49-F238E27FC236}">
                <a16:creationId xmlns:a16="http://schemas.microsoft.com/office/drawing/2014/main" id="{BDBEF6D6-4C22-41A0-A8A0-D57D3A6D401D}"/>
              </a:ext>
            </a:extLst>
          </p:cNvPr>
          <p:cNvSpPr/>
          <p:nvPr/>
        </p:nvSpPr>
        <p:spPr>
          <a:xfrm>
            <a:off x="819567" y="3414858"/>
            <a:ext cx="820132" cy="31108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7CCE9ADD-A6C2-459A-8C86-DCEB0EFDCE14}"/>
              </a:ext>
            </a:extLst>
          </p:cNvPr>
          <p:cNvSpPr/>
          <p:nvPr/>
        </p:nvSpPr>
        <p:spPr>
          <a:xfrm rot="10800000">
            <a:off x="7686429" y="3190971"/>
            <a:ext cx="820132" cy="31108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D7A9700F-4D9B-4BF7-B423-9D4AD304240E}"/>
              </a:ext>
            </a:extLst>
          </p:cNvPr>
          <p:cNvSpPr/>
          <p:nvPr/>
        </p:nvSpPr>
        <p:spPr>
          <a:xfrm>
            <a:off x="4805214" y="3190970"/>
            <a:ext cx="820132" cy="31108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6BC76613-5440-495F-89B8-7DBB48530654}"/>
              </a:ext>
            </a:extLst>
          </p:cNvPr>
          <p:cNvSpPr/>
          <p:nvPr/>
        </p:nvSpPr>
        <p:spPr>
          <a:xfrm rot="10800000">
            <a:off x="3706624" y="3190971"/>
            <a:ext cx="820132" cy="31422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7B3791B-4F8B-4E2A-AD32-038CD53E67BE}"/>
              </a:ext>
            </a:extLst>
          </p:cNvPr>
          <p:cNvSpPr txBox="1"/>
          <p:nvPr/>
        </p:nvSpPr>
        <p:spPr>
          <a:xfrm>
            <a:off x="2723353" y="1611806"/>
            <a:ext cx="3697294" cy="461665"/>
          </a:xfrm>
          <a:prstGeom prst="rect">
            <a:avLst/>
          </a:prstGeom>
          <a:noFill/>
        </p:spPr>
        <p:txBody>
          <a:bodyPr wrap="none" rtlCol="0">
            <a:spAutoFit/>
          </a:bodyPr>
          <a:lstStyle/>
          <a:p>
            <a:r>
              <a:rPr lang="en-US" sz="2400" b="1" dirty="0">
                <a:solidFill>
                  <a:srgbClr val="0070C0"/>
                </a:solidFill>
                <a:latin typeface="Calibri" panose="020F0502020204030204" pitchFamily="34" charset="0"/>
                <a:cs typeface="Calibri" panose="020F0502020204030204" pitchFamily="34" charset="0"/>
              </a:rPr>
              <a:t>EMERGENCY NOTIFICATION</a:t>
            </a:r>
          </a:p>
        </p:txBody>
      </p:sp>
    </p:spTree>
    <p:extLst>
      <p:ext uri="{BB962C8B-B14F-4D97-AF65-F5344CB8AC3E}">
        <p14:creationId xmlns:p14="http://schemas.microsoft.com/office/powerpoint/2010/main" val="3737080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678E-B7B9-4FC5-9703-9ACB440206AF}"/>
              </a:ext>
            </a:extLst>
          </p:cNvPr>
          <p:cNvSpPr>
            <a:spLocks noGrp="1"/>
          </p:cNvSpPr>
          <p:nvPr>
            <p:ph type="title"/>
          </p:nvPr>
        </p:nvSpPr>
        <p:spPr/>
        <p:txBody>
          <a:bodyPr/>
          <a:lstStyle/>
          <a:p>
            <a:r>
              <a:rPr lang="en-US" dirty="0"/>
              <a:t>Unauthorized Visitors</a:t>
            </a:r>
          </a:p>
        </p:txBody>
      </p:sp>
      <p:sp>
        <p:nvSpPr>
          <p:cNvPr id="3" name="Content Placeholder 2">
            <a:extLst>
              <a:ext uri="{FF2B5EF4-FFF2-40B4-BE49-F238E27FC236}">
                <a16:creationId xmlns:a16="http://schemas.microsoft.com/office/drawing/2014/main" id="{371F426C-1734-478E-B059-3B451ACA89BE}"/>
              </a:ext>
            </a:extLst>
          </p:cNvPr>
          <p:cNvSpPr>
            <a:spLocks noGrp="1"/>
          </p:cNvSpPr>
          <p:nvPr>
            <p:ph idx="1"/>
          </p:nvPr>
        </p:nvSpPr>
        <p:spPr>
          <a:xfrm>
            <a:off x="152400" y="1578077"/>
            <a:ext cx="8229600" cy="4525963"/>
          </a:xfrm>
        </p:spPr>
        <p:txBody>
          <a:bodyPr/>
          <a:lstStyle/>
          <a:p>
            <a:r>
              <a:rPr lang="en-US" dirty="0">
                <a:solidFill>
                  <a:srgbClr val="002060"/>
                </a:solidFill>
              </a:rPr>
              <a:t>Be Vigilant</a:t>
            </a:r>
          </a:p>
          <a:p>
            <a:pPr lvl="1"/>
            <a:r>
              <a:rPr lang="en-US" dirty="0">
                <a:solidFill>
                  <a:srgbClr val="002060"/>
                </a:solidFill>
              </a:rPr>
              <a:t>No piggybacking</a:t>
            </a:r>
          </a:p>
          <a:p>
            <a:pPr lvl="1"/>
            <a:r>
              <a:rPr lang="en-US" dirty="0">
                <a:solidFill>
                  <a:srgbClr val="002060"/>
                </a:solidFill>
              </a:rPr>
              <a:t>Make sure elevator bank doors are closed</a:t>
            </a:r>
          </a:p>
          <a:p>
            <a:pPr lvl="1"/>
            <a:r>
              <a:rPr lang="en-US" dirty="0">
                <a:solidFill>
                  <a:srgbClr val="002060"/>
                </a:solidFill>
              </a:rPr>
              <a:t>If someone looks lost, ask and assist </a:t>
            </a:r>
          </a:p>
          <a:p>
            <a:pPr lvl="2"/>
            <a:r>
              <a:rPr lang="en-US" dirty="0">
                <a:solidFill>
                  <a:srgbClr val="002060"/>
                </a:solidFill>
              </a:rPr>
              <a:t>Report the visitor to a supervisor or call security if that person should not be on the floor</a:t>
            </a:r>
          </a:p>
        </p:txBody>
      </p:sp>
    </p:spTree>
    <p:extLst>
      <p:ext uri="{BB962C8B-B14F-4D97-AF65-F5344CB8AC3E}">
        <p14:creationId xmlns:p14="http://schemas.microsoft.com/office/powerpoint/2010/main" val="211449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a:extLst>
              <a:ext uri="{FF2B5EF4-FFF2-40B4-BE49-F238E27FC236}">
                <a16:creationId xmlns:a16="http://schemas.microsoft.com/office/drawing/2014/main" id="{EED77343-97AB-4681-B234-32584D3ECD4D}"/>
              </a:ext>
            </a:extLst>
          </p:cNvPr>
          <p:cNvSpPr>
            <a:spLocks noGrp="1"/>
          </p:cNvSpPr>
          <p:nvPr>
            <p:ph type="title"/>
          </p:nvPr>
        </p:nvSpPr>
        <p:spPr/>
        <p:txBody>
          <a:bodyPr/>
          <a:lstStyle/>
          <a:p>
            <a:r>
              <a:rPr lang="en-US" altLang="en-US" dirty="0"/>
              <a:t>Objectives</a:t>
            </a:r>
          </a:p>
        </p:txBody>
      </p:sp>
      <p:sp>
        <p:nvSpPr>
          <p:cNvPr id="7170" name="Content Placeholder 2">
            <a:extLst>
              <a:ext uri="{FF2B5EF4-FFF2-40B4-BE49-F238E27FC236}">
                <a16:creationId xmlns:a16="http://schemas.microsoft.com/office/drawing/2014/main" id="{E51EF376-5641-4B02-B295-A76B4FA4D968}"/>
              </a:ext>
            </a:extLst>
          </p:cNvPr>
          <p:cNvSpPr>
            <a:spLocks noGrp="1"/>
          </p:cNvSpPr>
          <p:nvPr>
            <p:ph idx="1"/>
          </p:nvPr>
        </p:nvSpPr>
        <p:spPr>
          <a:xfrm>
            <a:off x="3801116" y="2984731"/>
            <a:ext cx="5311284" cy="1642789"/>
          </a:xfrm>
        </p:spPr>
        <p:txBody>
          <a:bodyPr/>
          <a:lstStyle/>
          <a:p>
            <a:pPr lvl="1">
              <a:buFont typeface="Arial" panose="020B0604020202020204" pitchFamily="34" charset="0"/>
              <a:buChar char="•"/>
              <a:defRPr/>
            </a:pPr>
            <a:r>
              <a:rPr lang="en-US" dirty="0">
                <a:solidFill>
                  <a:schemeClr val="tx2"/>
                </a:solidFill>
              </a:rPr>
              <a:t>Situational Awareness</a:t>
            </a:r>
          </a:p>
          <a:p>
            <a:pPr lvl="1">
              <a:buFont typeface="Arial" panose="020B0604020202020204" pitchFamily="34" charset="0"/>
              <a:buChar char="•"/>
              <a:defRPr/>
            </a:pPr>
            <a:r>
              <a:rPr lang="en-US" dirty="0">
                <a:solidFill>
                  <a:schemeClr val="tx2"/>
                </a:solidFill>
              </a:rPr>
              <a:t>De-escalation </a:t>
            </a:r>
          </a:p>
          <a:p>
            <a:pPr lvl="1">
              <a:buFont typeface="Arial" panose="020B0604020202020204" pitchFamily="34" charset="0"/>
              <a:buChar char="•"/>
              <a:defRPr/>
            </a:pPr>
            <a:r>
              <a:rPr lang="en-US" dirty="0">
                <a:solidFill>
                  <a:schemeClr val="tx2"/>
                </a:solidFill>
              </a:rPr>
              <a:t>Personal Safety</a:t>
            </a:r>
          </a:p>
        </p:txBody>
      </p:sp>
      <p:pic>
        <p:nvPicPr>
          <p:cNvPr id="2" name="Picture 1">
            <a:extLst>
              <a:ext uri="{FF2B5EF4-FFF2-40B4-BE49-F238E27FC236}">
                <a16:creationId xmlns:a16="http://schemas.microsoft.com/office/drawing/2014/main" id="{DBDBB3C7-F845-4A9A-98AE-2C0D36ADD2E6}"/>
              </a:ext>
            </a:extLst>
          </p:cNvPr>
          <p:cNvPicPr>
            <a:picLocks noChangeAspect="1"/>
          </p:cNvPicPr>
          <p:nvPr/>
        </p:nvPicPr>
        <p:blipFill>
          <a:blip r:embed="rId3"/>
          <a:stretch>
            <a:fillRect/>
          </a:stretch>
        </p:blipFill>
        <p:spPr>
          <a:xfrm>
            <a:off x="610738" y="2210937"/>
            <a:ext cx="3190378" cy="319037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17A2-1416-4527-A7E4-2010A3D46ACF}"/>
              </a:ext>
            </a:extLst>
          </p:cNvPr>
          <p:cNvSpPr>
            <a:spLocks noGrp="1"/>
          </p:cNvSpPr>
          <p:nvPr>
            <p:ph type="title"/>
          </p:nvPr>
        </p:nvSpPr>
        <p:spPr/>
        <p:txBody>
          <a:bodyPr/>
          <a:lstStyle/>
          <a:p>
            <a:r>
              <a:rPr lang="en-US" dirty="0"/>
              <a:t>See Something</a:t>
            </a:r>
          </a:p>
        </p:txBody>
      </p:sp>
      <p:sp>
        <p:nvSpPr>
          <p:cNvPr id="3" name="Content Placeholder 2">
            <a:extLst>
              <a:ext uri="{FF2B5EF4-FFF2-40B4-BE49-F238E27FC236}">
                <a16:creationId xmlns:a16="http://schemas.microsoft.com/office/drawing/2014/main" id="{98292B49-E8FE-439E-9795-8851D76ED547}"/>
              </a:ext>
            </a:extLst>
          </p:cNvPr>
          <p:cNvSpPr>
            <a:spLocks noGrp="1"/>
          </p:cNvSpPr>
          <p:nvPr>
            <p:ph idx="1"/>
          </p:nvPr>
        </p:nvSpPr>
        <p:spPr/>
        <p:txBody>
          <a:bodyPr/>
          <a:lstStyle/>
          <a:p>
            <a:pPr marL="0" indent="0" algn="ctr">
              <a:buNone/>
            </a:pPr>
            <a:r>
              <a:rPr lang="en-US" sz="3600" b="1" dirty="0">
                <a:solidFill>
                  <a:schemeClr val="tx2"/>
                </a:solidFill>
                <a:latin typeface="+mj-lt"/>
              </a:rPr>
              <a:t>Say Something!</a:t>
            </a:r>
          </a:p>
          <a:p>
            <a:pPr marL="0" indent="0" algn="ctr">
              <a:buNone/>
            </a:pPr>
            <a:r>
              <a:rPr lang="en-US" b="1" dirty="0">
                <a:solidFill>
                  <a:schemeClr val="tx2"/>
                </a:solidFill>
              </a:rPr>
              <a:t>When in doubt, report</a:t>
            </a:r>
          </a:p>
          <a:p>
            <a:pPr marL="0" indent="0" algn="ctr">
              <a:buNone/>
            </a:pPr>
            <a:endParaRPr lang="en-US" sz="1000" b="1" dirty="0">
              <a:solidFill>
                <a:schemeClr val="tx2"/>
              </a:solidFill>
            </a:endParaRPr>
          </a:p>
          <a:p>
            <a:pPr algn="ctr"/>
            <a:r>
              <a:rPr lang="en-US" sz="2400" dirty="0">
                <a:solidFill>
                  <a:schemeClr val="tx1">
                    <a:lumMod val="50000"/>
                  </a:schemeClr>
                </a:solidFill>
              </a:rPr>
              <a:t>Add any emergency numbers to your phone </a:t>
            </a:r>
          </a:p>
        </p:txBody>
      </p:sp>
      <p:pic>
        <p:nvPicPr>
          <p:cNvPr id="4" name="Picture 3">
            <a:extLst>
              <a:ext uri="{FF2B5EF4-FFF2-40B4-BE49-F238E27FC236}">
                <a16:creationId xmlns:a16="http://schemas.microsoft.com/office/drawing/2014/main" id="{7A636ADA-9811-8A9B-70A9-FF04C5E4FA6F}"/>
              </a:ext>
            </a:extLst>
          </p:cNvPr>
          <p:cNvPicPr>
            <a:picLocks noChangeAspect="1"/>
          </p:cNvPicPr>
          <p:nvPr/>
        </p:nvPicPr>
        <p:blipFill>
          <a:blip r:embed="rId3"/>
          <a:stretch>
            <a:fillRect/>
          </a:stretch>
        </p:blipFill>
        <p:spPr>
          <a:xfrm>
            <a:off x="3724577" y="3727736"/>
            <a:ext cx="1934687" cy="2855626"/>
          </a:xfrm>
          <a:prstGeom prst="rect">
            <a:avLst/>
          </a:prstGeom>
        </p:spPr>
      </p:pic>
    </p:spTree>
    <p:extLst>
      <p:ext uri="{BB962C8B-B14F-4D97-AF65-F5344CB8AC3E}">
        <p14:creationId xmlns:p14="http://schemas.microsoft.com/office/powerpoint/2010/main" val="13380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782395"/>
            <a:ext cx="8699316" cy="4278094"/>
          </a:xfrm>
          <a:prstGeom prst="rect">
            <a:avLst/>
          </a:prstGeom>
          <a:noFill/>
        </p:spPr>
        <p:txBody>
          <a:bodyPr wrap="square" rtlCol="0">
            <a:spAutoFit/>
          </a:bodyPr>
          <a:lstStyle/>
          <a:p>
            <a:pPr algn="ctr">
              <a:lnSpc>
                <a:spcPct val="150000"/>
              </a:lnSpc>
            </a:pPr>
            <a:endParaRPr lang="en-US" sz="800" dirty="0">
              <a:solidFill>
                <a:schemeClr val="tx2"/>
              </a:solidFill>
              <a:latin typeface="+mn-lt"/>
            </a:endParaRPr>
          </a:p>
          <a:p>
            <a:pPr algn="ctr"/>
            <a:endParaRPr lang="en-US" sz="1600" dirty="0">
              <a:solidFill>
                <a:schemeClr val="tx2"/>
              </a:solidFill>
              <a:latin typeface="+mn-lt"/>
            </a:endParaRPr>
          </a:p>
          <a:p>
            <a:pPr algn="ctr"/>
            <a:endParaRPr lang="en-US" sz="1600" dirty="0">
              <a:solidFill>
                <a:schemeClr val="tx2"/>
              </a:solidFill>
              <a:latin typeface="+mn-lt"/>
            </a:endParaRPr>
          </a:p>
          <a:p>
            <a:pPr algn="ctr"/>
            <a:r>
              <a:rPr lang="en-US" sz="3200" dirty="0">
                <a:solidFill>
                  <a:schemeClr val="tx2"/>
                </a:solidFill>
                <a:latin typeface="+mn-lt"/>
              </a:rPr>
              <a:t>Any Questions? </a:t>
            </a:r>
          </a:p>
          <a:p>
            <a:pPr algn="ctr"/>
            <a:endParaRPr lang="en-US" sz="800" dirty="0">
              <a:solidFill>
                <a:schemeClr val="tx2"/>
              </a:solidFill>
              <a:latin typeface="+mn-lt"/>
            </a:endParaRPr>
          </a:p>
          <a:p>
            <a:pPr algn="ctr"/>
            <a:r>
              <a:rPr lang="en-US" sz="3200" dirty="0">
                <a:solidFill>
                  <a:schemeClr val="tx2"/>
                </a:solidFill>
                <a:latin typeface="+mn-lt"/>
              </a:rPr>
              <a:t>Thank you!</a:t>
            </a:r>
          </a:p>
          <a:p>
            <a:pPr algn="ctr"/>
            <a:endParaRPr lang="en-US" sz="1600" dirty="0">
              <a:solidFill>
                <a:schemeClr val="tx2"/>
              </a:solidFill>
              <a:latin typeface="+mn-lt"/>
            </a:endParaRPr>
          </a:p>
          <a:p>
            <a:pPr algn="ctr"/>
            <a:r>
              <a:rPr lang="en-US" sz="1600" dirty="0">
                <a:solidFill>
                  <a:schemeClr val="tx2"/>
                </a:solidFill>
                <a:latin typeface="+mn-lt"/>
              </a:rPr>
              <a:t>Devin Clark </a:t>
            </a:r>
          </a:p>
          <a:p>
            <a:pPr algn="ctr"/>
            <a:r>
              <a:rPr lang="en-US" sz="1600" dirty="0">
                <a:solidFill>
                  <a:schemeClr val="tx2"/>
                </a:solidFill>
                <a:latin typeface="+mn-lt"/>
              </a:rPr>
              <a:t>720-698-0438</a:t>
            </a:r>
          </a:p>
          <a:p>
            <a:pPr algn="ctr"/>
            <a:r>
              <a:rPr lang="en-US" sz="1600" dirty="0">
                <a:solidFill>
                  <a:schemeClr val="tx2"/>
                </a:solidFill>
                <a:latin typeface="+mn-lt"/>
                <a:hlinkClick r:id="rId2"/>
              </a:rPr>
              <a:t>Devin.clark@denvergov.org</a:t>
            </a:r>
            <a:endParaRPr lang="en-US" sz="1600" dirty="0">
              <a:solidFill>
                <a:schemeClr val="tx2"/>
              </a:solidFill>
              <a:latin typeface="+mn-lt"/>
            </a:endParaRPr>
          </a:p>
          <a:p>
            <a:pPr algn="ctr"/>
            <a:endParaRPr lang="en-US" sz="1600" dirty="0">
              <a:solidFill>
                <a:schemeClr val="tx2"/>
              </a:solidFill>
              <a:latin typeface="+mn-lt"/>
            </a:endParaRPr>
          </a:p>
          <a:p>
            <a:pPr algn="ctr"/>
            <a:r>
              <a:rPr lang="en-US" sz="1600" dirty="0">
                <a:solidFill>
                  <a:schemeClr val="tx2"/>
                </a:solidFill>
                <a:latin typeface="+mn-lt"/>
              </a:rPr>
              <a:t>Bailey Shaw</a:t>
            </a:r>
          </a:p>
          <a:p>
            <a:pPr algn="ctr"/>
            <a:r>
              <a:rPr lang="en-US" sz="1600" dirty="0">
                <a:solidFill>
                  <a:schemeClr val="tx2"/>
                </a:solidFill>
                <a:latin typeface="+mn-lt"/>
              </a:rPr>
              <a:t>720-556-4292</a:t>
            </a:r>
          </a:p>
          <a:p>
            <a:pPr algn="ctr"/>
            <a:r>
              <a:rPr lang="en-US" sz="1600" dirty="0">
                <a:solidFill>
                  <a:schemeClr val="tx2"/>
                </a:solidFill>
                <a:latin typeface="+mn-lt"/>
              </a:rPr>
              <a:t>Bailey.shaw@denvergov.org</a:t>
            </a:r>
          </a:p>
          <a:p>
            <a:pPr algn="ctr"/>
            <a:endParaRPr lang="en-US" sz="2800" dirty="0">
              <a:solidFill>
                <a:schemeClr val="tx2"/>
              </a:solidFill>
              <a:latin typeface="+mn-lt"/>
            </a:endParaRPr>
          </a:p>
        </p:txBody>
      </p:sp>
      <p:pic>
        <p:nvPicPr>
          <p:cNvPr id="4" name="Picture 3">
            <a:extLst>
              <a:ext uri="{FF2B5EF4-FFF2-40B4-BE49-F238E27FC236}">
                <a16:creationId xmlns:a16="http://schemas.microsoft.com/office/drawing/2014/main" id="{2070F488-F0B1-4285-B9A6-9FBA3B39705E}"/>
              </a:ext>
            </a:extLst>
          </p:cNvPr>
          <p:cNvPicPr>
            <a:picLocks noChangeAspect="1"/>
          </p:cNvPicPr>
          <p:nvPr/>
        </p:nvPicPr>
        <p:blipFill>
          <a:blip r:embed="rId3"/>
          <a:stretch>
            <a:fillRect/>
          </a:stretch>
        </p:blipFill>
        <p:spPr>
          <a:xfrm>
            <a:off x="825084" y="2922531"/>
            <a:ext cx="2152650" cy="1421167"/>
          </a:xfrm>
          <a:prstGeom prst="rect">
            <a:avLst/>
          </a:prstGeom>
        </p:spPr>
      </p:pic>
      <p:sp>
        <p:nvSpPr>
          <p:cNvPr id="2" name="Title 1">
            <a:extLst>
              <a:ext uri="{FF2B5EF4-FFF2-40B4-BE49-F238E27FC236}">
                <a16:creationId xmlns:a16="http://schemas.microsoft.com/office/drawing/2014/main" id="{960ADA8E-378C-918A-51B5-2593D83C0C02}"/>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59238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4684748-9FF3-4032-9A47-48C482848534}"/>
              </a:ext>
            </a:extLst>
          </p:cNvPr>
          <p:cNvSpPr>
            <a:spLocks noGrp="1"/>
          </p:cNvSpPr>
          <p:nvPr>
            <p:ph type="title"/>
          </p:nvPr>
        </p:nvSpPr>
        <p:spPr>
          <a:xfrm>
            <a:off x="457200" y="274638"/>
            <a:ext cx="8369300" cy="1143000"/>
          </a:xfrm>
        </p:spPr>
        <p:txBody>
          <a:bodyPr/>
          <a:lstStyle/>
          <a:p>
            <a:r>
              <a:rPr lang="en-US" altLang="en-US" dirty="0"/>
              <a:t>Definitions</a:t>
            </a:r>
          </a:p>
        </p:txBody>
      </p:sp>
      <p:sp>
        <p:nvSpPr>
          <p:cNvPr id="2" name="Rectangle 1">
            <a:extLst>
              <a:ext uri="{FF2B5EF4-FFF2-40B4-BE49-F238E27FC236}">
                <a16:creationId xmlns:a16="http://schemas.microsoft.com/office/drawing/2014/main" id="{5CD334E5-0C88-4AF4-BDBB-3FF68F80E853}"/>
              </a:ext>
            </a:extLst>
          </p:cNvPr>
          <p:cNvSpPr/>
          <p:nvPr/>
        </p:nvSpPr>
        <p:spPr>
          <a:xfrm>
            <a:off x="457200" y="1417638"/>
            <a:ext cx="8369300" cy="2277547"/>
          </a:xfrm>
          <a:prstGeom prst="rect">
            <a:avLst/>
          </a:prstGeom>
        </p:spPr>
        <p:txBody>
          <a:bodyPr>
            <a:spAutoFit/>
          </a:bodyPr>
          <a:lstStyle/>
          <a:p>
            <a:pPr>
              <a:defRPr/>
            </a:pPr>
            <a:r>
              <a:rPr lang="en-US" sz="3200" b="1" dirty="0">
                <a:solidFill>
                  <a:schemeClr val="accent1">
                    <a:lumMod val="50000"/>
                  </a:schemeClr>
                </a:solidFill>
                <a:latin typeface="+mn-lt"/>
              </a:rPr>
              <a:t>What is Situational Awareness?</a:t>
            </a:r>
          </a:p>
          <a:p>
            <a:pPr>
              <a:defRPr/>
            </a:pPr>
            <a:endParaRPr lang="fr-FR" sz="2200" dirty="0">
              <a:solidFill>
                <a:schemeClr val="accent1">
                  <a:lumMod val="50000"/>
                </a:schemeClr>
              </a:solidFill>
              <a:latin typeface="+mn-lt"/>
            </a:endParaRPr>
          </a:p>
          <a:p>
            <a:pPr algn="ctr">
              <a:defRPr/>
            </a:pPr>
            <a:r>
              <a:rPr lang="en-US" sz="2200" dirty="0">
                <a:solidFill>
                  <a:schemeClr val="accent1">
                    <a:lumMod val="50000"/>
                  </a:schemeClr>
                </a:solidFill>
                <a:latin typeface="+mn-lt"/>
              </a:rPr>
              <a:t>“The</a:t>
            </a:r>
            <a:r>
              <a:rPr lang="en-US" sz="2200" b="1" dirty="0">
                <a:solidFill>
                  <a:schemeClr val="accent1">
                    <a:lumMod val="50000"/>
                  </a:schemeClr>
                </a:solidFill>
                <a:latin typeface="+mn-lt"/>
              </a:rPr>
              <a:t> combining </a:t>
            </a:r>
            <a:r>
              <a:rPr lang="en-US" sz="2200" dirty="0">
                <a:solidFill>
                  <a:schemeClr val="accent1">
                    <a:lumMod val="50000"/>
                  </a:schemeClr>
                </a:solidFill>
                <a:latin typeface="+mn-lt"/>
              </a:rPr>
              <a:t>of</a:t>
            </a:r>
            <a:r>
              <a:rPr lang="en-US" sz="2200" b="1" dirty="0">
                <a:solidFill>
                  <a:schemeClr val="accent1">
                    <a:lumMod val="50000"/>
                  </a:schemeClr>
                </a:solidFill>
                <a:latin typeface="+mn-lt"/>
              </a:rPr>
              <a:t> new information with existing knowledge in working memory </a:t>
            </a:r>
            <a:r>
              <a:rPr lang="en-US" sz="2200" dirty="0">
                <a:solidFill>
                  <a:schemeClr val="accent1">
                    <a:lumMod val="50000"/>
                  </a:schemeClr>
                </a:solidFill>
                <a:latin typeface="+mn-lt"/>
              </a:rPr>
              <a:t>and the development of a composite picture of the situation along with projections of future status and subsequent decisions as to appropriate courses of action to take” (Fracker, 1991)</a:t>
            </a:r>
          </a:p>
        </p:txBody>
      </p:sp>
      <p:pic>
        <p:nvPicPr>
          <p:cNvPr id="3" name="Picture 2">
            <a:extLst>
              <a:ext uri="{FF2B5EF4-FFF2-40B4-BE49-F238E27FC236}">
                <a16:creationId xmlns:a16="http://schemas.microsoft.com/office/drawing/2014/main" id="{013BF352-5705-4461-A375-EBEB70D76800}"/>
              </a:ext>
            </a:extLst>
          </p:cNvPr>
          <p:cNvPicPr>
            <a:picLocks noChangeAspect="1"/>
          </p:cNvPicPr>
          <p:nvPr/>
        </p:nvPicPr>
        <p:blipFill>
          <a:blip r:embed="rId3"/>
          <a:stretch>
            <a:fillRect/>
          </a:stretch>
        </p:blipFill>
        <p:spPr>
          <a:xfrm>
            <a:off x="2939232" y="3695185"/>
            <a:ext cx="3265535" cy="2716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B1F1-81F7-48B3-08B3-A77657862462}"/>
              </a:ext>
            </a:extLst>
          </p:cNvPr>
          <p:cNvSpPr>
            <a:spLocks noGrp="1"/>
          </p:cNvSpPr>
          <p:nvPr>
            <p:ph type="title"/>
          </p:nvPr>
        </p:nvSpPr>
        <p:spPr/>
        <p:txBody>
          <a:bodyPr/>
          <a:lstStyle/>
          <a:p>
            <a:r>
              <a:rPr lang="en-US" dirty="0"/>
              <a:t>Situational Awareness: Levels</a:t>
            </a:r>
          </a:p>
        </p:txBody>
      </p:sp>
      <p:pic>
        <p:nvPicPr>
          <p:cNvPr id="1026" name="Picture 2" descr="Color Code of Mental Awareness &amp; Combat Mindset - Survival Ops Gear">
            <a:extLst>
              <a:ext uri="{FF2B5EF4-FFF2-40B4-BE49-F238E27FC236}">
                <a16:creationId xmlns:a16="http://schemas.microsoft.com/office/drawing/2014/main" id="{AD1E2B4A-BA15-DA53-81CB-C54D5E4AC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55" y="2007827"/>
            <a:ext cx="7748690" cy="350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2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a:extLst>
              <a:ext uri="{FF2B5EF4-FFF2-40B4-BE49-F238E27FC236}">
                <a16:creationId xmlns:a16="http://schemas.microsoft.com/office/drawing/2014/main" id="{CE1B17F0-A3D3-4DAF-935D-0707F464416F}"/>
              </a:ext>
            </a:extLst>
          </p:cNvPr>
          <p:cNvSpPr>
            <a:spLocks noGrp="1"/>
          </p:cNvSpPr>
          <p:nvPr>
            <p:ph type="title"/>
          </p:nvPr>
        </p:nvSpPr>
        <p:spPr>
          <a:xfrm>
            <a:off x="647700" y="398463"/>
            <a:ext cx="8229600" cy="992187"/>
          </a:xfrm>
        </p:spPr>
        <p:txBody>
          <a:bodyPr/>
          <a:lstStyle/>
          <a:p>
            <a:r>
              <a:rPr lang="en-US" altLang="en-US" dirty="0"/>
              <a:t>Principles</a:t>
            </a:r>
          </a:p>
        </p:txBody>
      </p:sp>
      <p:sp>
        <p:nvSpPr>
          <p:cNvPr id="7" name="Rectangle 3">
            <a:extLst>
              <a:ext uri="{FF2B5EF4-FFF2-40B4-BE49-F238E27FC236}">
                <a16:creationId xmlns:a16="http://schemas.microsoft.com/office/drawing/2014/main" id="{85BAFA9A-2CAD-4DF0-8B9E-AC7A1FEFD036}"/>
              </a:ext>
            </a:extLst>
          </p:cNvPr>
          <p:cNvSpPr>
            <a:spLocks noGrp="1" noChangeArrowheads="1"/>
          </p:cNvSpPr>
          <p:nvPr>
            <p:ph idx="1"/>
          </p:nvPr>
        </p:nvSpPr>
        <p:spPr>
          <a:xfrm>
            <a:off x="269656" y="1556905"/>
            <a:ext cx="6899565" cy="4533900"/>
          </a:xfrm>
        </p:spPr>
        <p:txBody>
          <a:bodyPr/>
          <a:lstStyle/>
          <a:p>
            <a:pPr marL="0" indent="0" eaLnBrk="1" hangingPunct="1">
              <a:spcBef>
                <a:spcPts val="0"/>
              </a:spcBef>
              <a:buFont typeface="Arial" panose="020B0604020202020204" pitchFamily="34" charset="0"/>
              <a:buNone/>
              <a:defRPr/>
            </a:pPr>
            <a:r>
              <a:rPr lang="en-US" altLang="en-US" b="1" dirty="0">
                <a:solidFill>
                  <a:schemeClr val="tx2"/>
                </a:solidFill>
              </a:rPr>
              <a:t>3 Principles of Situational Awareness</a:t>
            </a:r>
          </a:p>
          <a:p>
            <a:pPr>
              <a:defRPr/>
            </a:pPr>
            <a:r>
              <a:rPr lang="en-US" sz="2800" dirty="0">
                <a:solidFill>
                  <a:schemeClr val="accent1">
                    <a:lumMod val="50000"/>
                  </a:schemeClr>
                </a:solidFill>
              </a:rPr>
              <a:t>Perception </a:t>
            </a:r>
          </a:p>
          <a:p>
            <a:pPr lvl="1">
              <a:defRPr/>
            </a:pPr>
            <a:r>
              <a:rPr lang="en-US" sz="2400" dirty="0">
                <a:solidFill>
                  <a:schemeClr val="accent1">
                    <a:lumMod val="50000"/>
                  </a:schemeClr>
                </a:solidFill>
              </a:rPr>
              <a:t>Perception of what is taking place around you</a:t>
            </a:r>
          </a:p>
          <a:p>
            <a:pPr>
              <a:defRPr/>
            </a:pPr>
            <a:r>
              <a:rPr lang="en-US" sz="2800" dirty="0">
                <a:solidFill>
                  <a:schemeClr val="accent1">
                    <a:lumMod val="50000"/>
                  </a:schemeClr>
                </a:solidFill>
              </a:rPr>
              <a:t>Comprehension</a:t>
            </a:r>
          </a:p>
          <a:p>
            <a:pPr lvl="1">
              <a:defRPr/>
            </a:pPr>
            <a:r>
              <a:rPr lang="en-US" sz="2400" dirty="0">
                <a:solidFill>
                  <a:schemeClr val="accent1">
                    <a:lumMod val="50000"/>
                  </a:schemeClr>
                </a:solidFill>
              </a:rPr>
              <a:t>Processing the information that you are receiving</a:t>
            </a:r>
            <a:endParaRPr lang="en-US" dirty="0">
              <a:solidFill>
                <a:schemeClr val="accent1">
                  <a:lumMod val="50000"/>
                </a:schemeClr>
              </a:solidFill>
            </a:endParaRPr>
          </a:p>
          <a:p>
            <a:pPr>
              <a:defRPr/>
            </a:pPr>
            <a:r>
              <a:rPr lang="en-US" sz="2800" dirty="0">
                <a:solidFill>
                  <a:schemeClr val="accent1">
                    <a:lumMod val="50000"/>
                  </a:schemeClr>
                </a:solidFill>
              </a:rPr>
              <a:t>Prediction/Projection</a:t>
            </a:r>
          </a:p>
          <a:p>
            <a:pPr lvl="1">
              <a:defRPr/>
            </a:pPr>
            <a:r>
              <a:rPr lang="en-US" sz="2400" dirty="0">
                <a:solidFill>
                  <a:schemeClr val="accent1">
                    <a:lumMod val="50000"/>
                  </a:schemeClr>
                </a:solidFill>
              </a:rPr>
              <a:t>Ability to estimate what will happen</a:t>
            </a:r>
            <a:endParaRPr lang="en-US" altLang="en-US" sz="2400" dirty="0">
              <a:solidFill>
                <a:schemeClr val="accent1">
                  <a:lumMod val="50000"/>
                </a:schemeClr>
              </a:solidFill>
            </a:endParaRPr>
          </a:p>
        </p:txBody>
      </p:sp>
      <p:pic>
        <p:nvPicPr>
          <p:cNvPr id="2" name="Picture 1">
            <a:hlinkClick r:id="rId3"/>
            <a:extLst>
              <a:ext uri="{FF2B5EF4-FFF2-40B4-BE49-F238E27FC236}">
                <a16:creationId xmlns:a16="http://schemas.microsoft.com/office/drawing/2014/main" id="{F4339C4F-C001-9448-B5DA-3242F461958A}"/>
              </a:ext>
            </a:extLst>
          </p:cNvPr>
          <p:cNvPicPr>
            <a:picLocks noChangeAspect="1"/>
          </p:cNvPicPr>
          <p:nvPr/>
        </p:nvPicPr>
        <p:blipFill rotWithShape="1">
          <a:blip r:embed="rId4"/>
          <a:srcRect l="31573" t="-1" r="31411" b="-604"/>
          <a:stretch/>
        </p:blipFill>
        <p:spPr>
          <a:xfrm>
            <a:off x="6351803" y="3429000"/>
            <a:ext cx="1943606" cy="2972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7264529-96EA-40F5-BEBB-EA75B706FB0F}"/>
              </a:ext>
            </a:extLst>
          </p:cNvPr>
          <p:cNvSpPr>
            <a:spLocks noGrp="1"/>
          </p:cNvSpPr>
          <p:nvPr>
            <p:ph type="title"/>
          </p:nvPr>
        </p:nvSpPr>
        <p:spPr>
          <a:xfrm>
            <a:off x="825500" y="274638"/>
            <a:ext cx="8229600" cy="1143000"/>
          </a:xfrm>
        </p:spPr>
        <p:txBody>
          <a:bodyPr/>
          <a:lstStyle/>
          <a:p>
            <a:r>
              <a:rPr lang="en-US" altLang="en-US" dirty="0"/>
              <a:t>OODA Loop</a:t>
            </a:r>
          </a:p>
        </p:txBody>
      </p:sp>
      <p:pic>
        <p:nvPicPr>
          <p:cNvPr id="15363" name="Picture 10" descr="Image result for situational awareness">
            <a:extLst>
              <a:ext uri="{FF2B5EF4-FFF2-40B4-BE49-F238E27FC236}">
                <a16:creationId xmlns:a16="http://schemas.microsoft.com/office/drawing/2014/main" id="{8CBAFD9A-7D03-4080-864F-95F48EC7B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719263"/>
            <a:ext cx="4192588"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6AB8CB1-93E8-4FD6-9A92-36A9152C40A7}"/>
              </a:ext>
            </a:extLst>
          </p:cNvPr>
          <p:cNvSpPr txBox="1"/>
          <p:nvPr/>
        </p:nvSpPr>
        <p:spPr>
          <a:xfrm>
            <a:off x="4192588" y="1789113"/>
            <a:ext cx="4646612" cy="3478212"/>
          </a:xfrm>
          <a:prstGeom prst="rect">
            <a:avLst/>
          </a:prstGeom>
          <a:noFill/>
        </p:spPr>
        <p:txBody>
          <a:bodyPr>
            <a:spAutoFit/>
          </a:bodyPr>
          <a:lstStyle/>
          <a:p>
            <a:pPr>
              <a:defRPr/>
            </a:pPr>
            <a:r>
              <a:rPr lang="en-US" sz="2800" b="1" dirty="0">
                <a:solidFill>
                  <a:schemeClr val="accent1">
                    <a:lumMod val="50000"/>
                  </a:schemeClr>
                </a:solidFill>
                <a:latin typeface="+mn-lt"/>
              </a:rPr>
              <a:t>OODA Loop</a:t>
            </a:r>
            <a:r>
              <a:rPr lang="en-US" sz="2800" dirty="0">
                <a:solidFill>
                  <a:schemeClr val="accent1">
                    <a:lumMod val="50000"/>
                  </a:schemeClr>
                </a:solidFill>
                <a:latin typeface="+mn-lt"/>
              </a:rPr>
              <a:t> developed by the US Air Force</a:t>
            </a:r>
          </a:p>
          <a:p>
            <a:pPr>
              <a:defRPr/>
            </a:pPr>
            <a:endParaRPr lang="en-US" sz="2000" b="1" dirty="0">
              <a:solidFill>
                <a:schemeClr val="accent1">
                  <a:lumMod val="50000"/>
                </a:schemeClr>
              </a:solidFill>
              <a:latin typeface="+mn-lt"/>
            </a:endParaRPr>
          </a:p>
          <a:p>
            <a:pPr marL="285750" indent="-285750">
              <a:buFont typeface="Arial" panose="020B0604020202020204" pitchFamily="34" charset="0"/>
              <a:buChar char="•"/>
              <a:defRPr/>
            </a:pPr>
            <a:r>
              <a:rPr lang="en-US" sz="2800" b="1" dirty="0">
                <a:solidFill>
                  <a:schemeClr val="accent1">
                    <a:lumMod val="50000"/>
                  </a:schemeClr>
                </a:solidFill>
                <a:latin typeface="+mn-lt"/>
              </a:rPr>
              <a:t>Observe</a:t>
            </a:r>
            <a:r>
              <a:rPr lang="en-US" sz="2800" dirty="0">
                <a:solidFill>
                  <a:schemeClr val="accent1">
                    <a:lumMod val="50000"/>
                  </a:schemeClr>
                </a:solidFill>
                <a:latin typeface="+mn-lt"/>
              </a:rPr>
              <a:t> – </a:t>
            </a:r>
            <a:r>
              <a:rPr lang="en-US" sz="2400" dirty="0">
                <a:solidFill>
                  <a:schemeClr val="accent1">
                    <a:lumMod val="50000"/>
                  </a:schemeClr>
                </a:solidFill>
                <a:latin typeface="+mn-lt"/>
              </a:rPr>
              <a:t>What is happening?</a:t>
            </a:r>
            <a:r>
              <a:rPr lang="en-US" sz="2800" dirty="0">
                <a:solidFill>
                  <a:schemeClr val="accent1">
                    <a:lumMod val="50000"/>
                  </a:schemeClr>
                </a:solidFill>
                <a:latin typeface="+mn-lt"/>
              </a:rPr>
              <a:t> </a:t>
            </a:r>
          </a:p>
          <a:p>
            <a:pPr marL="285750" indent="-285750">
              <a:buFont typeface="Arial" panose="020B0604020202020204" pitchFamily="34" charset="0"/>
              <a:buChar char="•"/>
              <a:defRPr/>
            </a:pPr>
            <a:r>
              <a:rPr lang="en-US" sz="2800" b="1" dirty="0">
                <a:solidFill>
                  <a:schemeClr val="accent1">
                    <a:lumMod val="50000"/>
                  </a:schemeClr>
                </a:solidFill>
                <a:latin typeface="+mn-lt"/>
              </a:rPr>
              <a:t>Orient</a:t>
            </a:r>
            <a:r>
              <a:rPr lang="en-US" sz="2800" dirty="0">
                <a:solidFill>
                  <a:schemeClr val="accent1">
                    <a:lumMod val="50000"/>
                  </a:schemeClr>
                </a:solidFill>
                <a:latin typeface="+mn-lt"/>
              </a:rPr>
              <a:t> -</a:t>
            </a:r>
            <a:r>
              <a:rPr lang="en-US" sz="2800" dirty="0"/>
              <a:t> </a:t>
            </a:r>
            <a:r>
              <a:rPr lang="en-US" sz="2400" dirty="0">
                <a:solidFill>
                  <a:schemeClr val="accent1">
                    <a:lumMod val="50000"/>
                  </a:schemeClr>
                </a:solidFill>
                <a:latin typeface="+mn-lt"/>
              </a:rPr>
              <a:t>I’ve seen this before</a:t>
            </a:r>
            <a:endParaRPr lang="en-US" sz="2800" dirty="0">
              <a:solidFill>
                <a:schemeClr val="accent1">
                  <a:lumMod val="50000"/>
                </a:schemeClr>
              </a:solidFill>
              <a:latin typeface="+mn-lt"/>
            </a:endParaRPr>
          </a:p>
          <a:p>
            <a:pPr marL="285750" indent="-285750">
              <a:buFont typeface="Arial" panose="020B0604020202020204" pitchFamily="34" charset="0"/>
              <a:buChar char="•"/>
              <a:defRPr/>
            </a:pPr>
            <a:r>
              <a:rPr lang="en-US" sz="2800" b="1" dirty="0">
                <a:solidFill>
                  <a:schemeClr val="accent1">
                    <a:lumMod val="50000"/>
                  </a:schemeClr>
                </a:solidFill>
                <a:latin typeface="+mn-lt"/>
              </a:rPr>
              <a:t>Decide</a:t>
            </a:r>
            <a:r>
              <a:rPr lang="en-US" sz="2800" dirty="0">
                <a:solidFill>
                  <a:schemeClr val="accent1">
                    <a:lumMod val="50000"/>
                  </a:schemeClr>
                </a:solidFill>
                <a:latin typeface="+mn-lt"/>
              </a:rPr>
              <a:t> – </a:t>
            </a:r>
            <a:r>
              <a:rPr lang="en-US" sz="2400" dirty="0">
                <a:solidFill>
                  <a:schemeClr val="accent1">
                    <a:lumMod val="50000"/>
                  </a:schemeClr>
                </a:solidFill>
                <a:latin typeface="+mn-lt"/>
              </a:rPr>
              <a:t>I know what to expect/do</a:t>
            </a:r>
            <a:endParaRPr lang="en-US" sz="2800" dirty="0">
              <a:solidFill>
                <a:schemeClr val="accent1">
                  <a:lumMod val="50000"/>
                </a:schemeClr>
              </a:solidFill>
              <a:latin typeface="+mn-lt"/>
            </a:endParaRPr>
          </a:p>
          <a:p>
            <a:pPr marL="285750" indent="-285750">
              <a:buFont typeface="Arial" panose="020B0604020202020204" pitchFamily="34" charset="0"/>
              <a:buChar char="•"/>
              <a:defRPr/>
            </a:pPr>
            <a:r>
              <a:rPr lang="en-US" sz="2800" b="1" dirty="0">
                <a:solidFill>
                  <a:schemeClr val="accent1">
                    <a:lumMod val="50000"/>
                  </a:schemeClr>
                </a:solidFill>
                <a:latin typeface="+mn-lt"/>
              </a:rPr>
              <a:t>Act</a:t>
            </a:r>
            <a:r>
              <a:rPr lang="en-US" sz="2800" dirty="0">
                <a:solidFill>
                  <a:schemeClr val="accent1">
                    <a:lumMod val="50000"/>
                  </a:schemeClr>
                </a:solidFill>
                <a:latin typeface="+mn-lt"/>
              </a:rPr>
              <a:t> – Decision into action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E3F7-42AF-5AAD-2360-B5A0BF8581C6}"/>
              </a:ext>
            </a:extLst>
          </p:cNvPr>
          <p:cNvSpPr>
            <a:spLocks noGrp="1"/>
          </p:cNvSpPr>
          <p:nvPr>
            <p:ph type="title"/>
          </p:nvPr>
        </p:nvSpPr>
        <p:spPr/>
        <p:txBody>
          <a:bodyPr/>
          <a:lstStyle/>
          <a:p>
            <a:r>
              <a:rPr lang="en-US"/>
              <a:t>Factors effecting SA</a:t>
            </a:r>
            <a:endParaRPr lang="en-US" dirty="0"/>
          </a:p>
        </p:txBody>
      </p:sp>
      <p:sp>
        <p:nvSpPr>
          <p:cNvPr id="3" name="Content Placeholder 2">
            <a:extLst>
              <a:ext uri="{FF2B5EF4-FFF2-40B4-BE49-F238E27FC236}">
                <a16:creationId xmlns:a16="http://schemas.microsoft.com/office/drawing/2014/main" id="{BE6249E9-D6F7-117C-C692-B604C44B6F9B}"/>
              </a:ext>
            </a:extLst>
          </p:cNvPr>
          <p:cNvSpPr>
            <a:spLocks noGrp="1"/>
          </p:cNvSpPr>
          <p:nvPr>
            <p:ph idx="1"/>
          </p:nvPr>
        </p:nvSpPr>
        <p:spPr/>
        <p:txBody>
          <a:bodyPr/>
          <a:lstStyle/>
          <a:p>
            <a:r>
              <a:rPr lang="en-US"/>
              <a:t>Environmental</a:t>
            </a:r>
          </a:p>
          <a:p>
            <a:pPr lvl="1"/>
            <a:r>
              <a:rPr lang="en-US"/>
              <a:t>Weather, uncertainty, friction</a:t>
            </a:r>
          </a:p>
          <a:p>
            <a:r>
              <a:rPr lang="en-US"/>
              <a:t>Human </a:t>
            </a:r>
          </a:p>
          <a:p>
            <a:pPr lvl="1"/>
            <a:r>
              <a:rPr lang="en-US"/>
              <a:t>Education, training, physical conditioning</a:t>
            </a:r>
            <a:endParaRPr lang="en-US" dirty="0"/>
          </a:p>
        </p:txBody>
      </p:sp>
      <p:pic>
        <p:nvPicPr>
          <p:cNvPr id="5" name="Picture 4">
            <a:extLst>
              <a:ext uri="{FF2B5EF4-FFF2-40B4-BE49-F238E27FC236}">
                <a16:creationId xmlns:a16="http://schemas.microsoft.com/office/drawing/2014/main" id="{A71D1EFA-4171-E8CF-F66D-2F79CD63376A}"/>
              </a:ext>
            </a:extLst>
          </p:cNvPr>
          <p:cNvPicPr>
            <a:picLocks noChangeAspect="1"/>
          </p:cNvPicPr>
          <p:nvPr/>
        </p:nvPicPr>
        <p:blipFill>
          <a:blip r:embed="rId3"/>
          <a:stretch>
            <a:fillRect/>
          </a:stretch>
        </p:blipFill>
        <p:spPr>
          <a:xfrm>
            <a:off x="2182161" y="3863181"/>
            <a:ext cx="4779678" cy="2688569"/>
          </a:xfrm>
          <a:prstGeom prst="rect">
            <a:avLst/>
          </a:prstGeom>
        </p:spPr>
      </p:pic>
    </p:spTree>
    <p:extLst>
      <p:ext uri="{BB962C8B-B14F-4D97-AF65-F5344CB8AC3E}">
        <p14:creationId xmlns:p14="http://schemas.microsoft.com/office/powerpoint/2010/main" val="41339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6">
            <a:extLst>
              <a:ext uri="{FF2B5EF4-FFF2-40B4-BE49-F238E27FC236}">
                <a16:creationId xmlns:a16="http://schemas.microsoft.com/office/drawing/2014/main" id="{01461723-B44A-47FF-BB04-83EFC271E1B6}"/>
              </a:ext>
            </a:extLst>
          </p:cNvPr>
          <p:cNvSpPr>
            <a:spLocks noGrp="1"/>
          </p:cNvSpPr>
          <p:nvPr>
            <p:ph type="title"/>
          </p:nvPr>
        </p:nvSpPr>
        <p:spPr>
          <a:xfrm>
            <a:off x="647700" y="398463"/>
            <a:ext cx="8229600" cy="992187"/>
          </a:xfrm>
        </p:spPr>
        <p:txBody>
          <a:bodyPr/>
          <a:lstStyle/>
          <a:p>
            <a:r>
              <a:rPr lang="en-US" altLang="en-US" dirty="0"/>
              <a:t>Applying SA</a:t>
            </a:r>
          </a:p>
        </p:txBody>
      </p:sp>
      <p:sp>
        <p:nvSpPr>
          <p:cNvPr id="8194" name="Rectangle 3">
            <a:extLst>
              <a:ext uri="{FF2B5EF4-FFF2-40B4-BE49-F238E27FC236}">
                <a16:creationId xmlns:a16="http://schemas.microsoft.com/office/drawing/2014/main" id="{6D08E710-421A-4AE1-8A85-C069FBB1F571}"/>
              </a:ext>
            </a:extLst>
          </p:cNvPr>
          <p:cNvSpPr>
            <a:spLocks noGrp="1" noChangeArrowheads="1"/>
          </p:cNvSpPr>
          <p:nvPr>
            <p:ph idx="1"/>
          </p:nvPr>
        </p:nvSpPr>
        <p:spPr>
          <a:xfrm>
            <a:off x="457200" y="1670666"/>
            <a:ext cx="8229600" cy="2695575"/>
          </a:xfrm>
        </p:spPr>
        <p:txBody>
          <a:bodyPr/>
          <a:lstStyle/>
          <a:p>
            <a:pPr eaLnBrk="1" hangingPunct="1">
              <a:buNone/>
              <a:defRPr/>
            </a:pPr>
            <a:r>
              <a:rPr lang="en-US" altLang="en-US" sz="2800" b="1" dirty="0">
                <a:solidFill>
                  <a:schemeClr val="tx2"/>
                </a:solidFill>
              </a:rPr>
              <a:t>Situational Awareness - Idaho Pride Parade</a:t>
            </a:r>
          </a:p>
          <a:p>
            <a:pPr>
              <a:defRPr/>
            </a:pPr>
            <a:endParaRPr lang="en-US" altLang="en-US" sz="49600" dirty="0">
              <a:solidFill>
                <a:schemeClr val="accent1">
                  <a:lumMod val="50000"/>
                </a:schemeClr>
              </a:solidFill>
            </a:endParaRPr>
          </a:p>
        </p:txBody>
      </p:sp>
      <p:pic>
        <p:nvPicPr>
          <p:cNvPr id="2" name="Picture 1">
            <a:extLst>
              <a:ext uri="{FF2B5EF4-FFF2-40B4-BE49-F238E27FC236}">
                <a16:creationId xmlns:a16="http://schemas.microsoft.com/office/drawing/2014/main" id="{E39E6DC4-61BE-4E23-9F59-BE978FCC07B0}"/>
              </a:ext>
            </a:extLst>
          </p:cNvPr>
          <p:cNvPicPr>
            <a:picLocks noChangeAspect="1"/>
          </p:cNvPicPr>
          <p:nvPr/>
        </p:nvPicPr>
        <p:blipFill>
          <a:blip r:embed="rId3"/>
          <a:stretch>
            <a:fillRect/>
          </a:stretch>
        </p:blipFill>
        <p:spPr>
          <a:xfrm>
            <a:off x="1296537" y="2207884"/>
            <a:ext cx="6324293" cy="3556028"/>
          </a:xfrm>
          <a:prstGeom prst="rect">
            <a:avLst/>
          </a:prstGeom>
        </p:spPr>
      </p:pic>
    </p:spTree>
  </p:cSld>
  <p:clrMapOvr>
    <a:masterClrMapping/>
  </p:clrMapOvr>
</p:sld>
</file>

<file path=ppt/theme/theme1.xml><?xml version="1.0" encoding="utf-8"?>
<a:theme xmlns:a="http://schemas.openxmlformats.org/drawingml/2006/main" name="Office Theme">
  <a:themeElements>
    <a:clrScheme name="Denver Palette">
      <a:dk1>
        <a:srgbClr val="58595B"/>
      </a:dk1>
      <a:lt1>
        <a:sysClr val="window" lastClr="FFFFFF"/>
      </a:lt1>
      <a:dk2>
        <a:srgbClr val="005596"/>
      </a:dk2>
      <a:lt2>
        <a:srgbClr val="BFBFBF"/>
      </a:lt2>
      <a:accent1>
        <a:srgbClr val="6BA4DB"/>
      </a:accent1>
      <a:accent2>
        <a:srgbClr val="400F60"/>
      </a:accent2>
      <a:accent3>
        <a:srgbClr val="A00022"/>
      </a:accent3>
      <a:accent4>
        <a:srgbClr val="EBCA54"/>
      </a:accent4>
      <a:accent5>
        <a:srgbClr val="9FA617"/>
      </a:accent5>
      <a:accent6>
        <a:srgbClr val="F3901D"/>
      </a:accent6>
      <a:hlink>
        <a:srgbClr val="005596"/>
      </a:hlink>
      <a:folHlink>
        <a:srgbClr val="D9531E"/>
      </a:folHlink>
    </a:clrScheme>
    <a:fontScheme name="Denver Fonts">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3767</TotalTime>
  <Words>1658</Words>
  <Application>Microsoft Office PowerPoint</Application>
  <PresentationFormat>On-screen Show (4:3)</PresentationFormat>
  <Paragraphs>258</Paragraphs>
  <Slides>31</Slides>
  <Notes>25</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Franklin Gothic Book</vt:lpstr>
      <vt:lpstr>Franklin Gothic Heavy</vt:lpstr>
      <vt:lpstr>Office Theme</vt:lpstr>
      <vt:lpstr>PowerPoint Presentation</vt:lpstr>
      <vt:lpstr>Housekeeping</vt:lpstr>
      <vt:lpstr>Objectives</vt:lpstr>
      <vt:lpstr>Definitions</vt:lpstr>
      <vt:lpstr>Situational Awareness: Levels</vt:lpstr>
      <vt:lpstr>Principles</vt:lpstr>
      <vt:lpstr>OODA Loop</vt:lpstr>
      <vt:lpstr>Factors effecting SA</vt:lpstr>
      <vt:lpstr>Applying SA</vt:lpstr>
      <vt:lpstr>The First Responder Mindset</vt:lpstr>
      <vt:lpstr>Unawareness</vt:lpstr>
      <vt:lpstr>Observe and Orient</vt:lpstr>
      <vt:lpstr>De-Escalation</vt:lpstr>
      <vt:lpstr>Roleplay</vt:lpstr>
      <vt:lpstr>Stages of Escalation</vt:lpstr>
      <vt:lpstr>PowerPoint Presentation</vt:lpstr>
      <vt:lpstr>De-Escalation</vt:lpstr>
      <vt:lpstr>Personal Space</vt:lpstr>
      <vt:lpstr>De-escalation</vt:lpstr>
      <vt:lpstr>Steps to Try</vt:lpstr>
      <vt:lpstr>Summative Reflection</vt:lpstr>
      <vt:lpstr>Facilitating an Outcome</vt:lpstr>
      <vt:lpstr>What NOT to Do</vt:lpstr>
      <vt:lpstr>Exercise: Discuss with a Partner</vt:lpstr>
      <vt:lpstr>PowerPoint Presentation</vt:lpstr>
      <vt:lpstr>Personal Safety</vt:lpstr>
      <vt:lpstr>Practice Safety</vt:lpstr>
      <vt:lpstr>Smart Phones</vt:lpstr>
      <vt:lpstr>Unauthorized Visitors</vt:lpstr>
      <vt:lpstr>See Something</vt:lpstr>
      <vt:lpstr>PowerPoint Presentation</vt:lpstr>
    </vt:vector>
  </TitlesOfParts>
  <Company>Rassman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 Schmidt</dc:creator>
  <cp:lastModifiedBy>Clark, Devin - DOF Workplace Safety Administrator</cp:lastModifiedBy>
  <cp:revision>7</cp:revision>
  <cp:lastPrinted>2022-09-16T14:29:06Z</cp:lastPrinted>
  <dcterms:created xsi:type="dcterms:W3CDTF">2013-02-27T18:32:46Z</dcterms:created>
  <dcterms:modified xsi:type="dcterms:W3CDTF">2024-09-16T14:43:00Z</dcterms:modified>
</cp:coreProperties>
</file>