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6" r:id="rId4"/>
    <p:sldId id="259" r:id="rId5"/>
    <p:sldId id="284" r:id="rId6"/>
    <p:sldId id="261" r:id="rId7"/>
    <p:sldId id="278" r:id="rId8"/>
    <p:sldId id="283" r:id="rId9"/>
    <p:sldId id="282" r:id="rId10"/>
    <p:sldId id="279" r:id="rId11"/>
    <p:sldId id="294" r:id="rId12"/>
    <p:sldId id="285" r:id="rId13"/>
    <p:sldId id="288" r:id="rId14"/>
    <p:sldId id="293" r:id="rId15"/>
    <p:sldId id="269" r:id="rId16"/>
    <p:sldId id="289" r:id="rId17"/>
    <p:sldId id="290" r:id="rId18"/>
    <p:sldId id="29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12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Nicole Zwick" initials="NZ" lastIdx="3" clrIdx="2"/>
  <p:cmAuthor id="4" name="Sara Cooper" initials="SC" lastIdx="11" clrIdx="3"/>
  <p:cmAuthor id="5" name="Arnold Levinson" initials="AHL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7391"/>
    <a:srgbClr val="7889A4"/>
    <a:srgbClr val="919FB5"/>
    <a:srgbClr val="596A85"/>
    <a:srgbClr val="A4C2D4"/>
    <a:srgbClr val="75A2BE"/>
    <a:srgbClr val="7CADD9"/>
    <a:srgbClr val="414D61"/>
    <a:srgbClr val="3B7579"/>
    <a:srgbClr val="164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4826" autoAdjust="0"/>
  </p:normalViewPr>
  <p:slideViewPr>
    <p:cSldViewPr snapToGrid="0" snapToObjects="1" showGuides="1">
      <p:cViewPr varScale="1">
        <p:scale>
          <a:sx n="66" d="100"/>
          <a:sy n="66" d="100"/>
        </p:scale>
        <p:origin x="44" y="260"/>
      </p:cViewPr>
      <p:guideLst>
        <p:guide pos="3912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3594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9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54D4E-779D-4568-80D3-E737F53B9C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28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6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8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33350" y="180975"/>
            <a:ext cx="11925299" cy="65341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chemeClr val="bg1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solidFill>
            <a:srgbClr val="91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H="1" flipV="1">
            <a:off x="2713669" y="4220611"/>
            <a:ext cx="0" cy="3457870"/>
          </a:xfrm>
          <a:prstGeom prst="line">
            <a:avLst/>
          </a:prstGeom>
          <a:ln w="76200">
            <a:solidFill>
              <a:srgbClr val="61739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/>
          <p:cNvSpPr/>
          <p:nvPr userDrawn="1"/>
        </p:nvSpPr>
        <p:spPr>
          <a:xfrm>
            <a:off x="293299" y="189781"/>
            <a:ext cx="11637034" cy="652534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/>
          <p:cNvSpPr/>
          <p:nvPr userDrawn="1"/>
        </p:nvSpPr>
        <p:spPr>
          <a:xfrm>
            <a:off x="293299" y="189781"/>
            <a:ext cx="11637034" cy="652534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CEF96D-86A0-4742-B179-6BEE024A8738}"/>
              </a:ext>
            </a:extLst>
          </p:cNvPr>
          <p:cNvSpPr>
            <a:spLocks noChangeAspect="1"/>
          </p:cNvSpPr>
          <p:nvPr userDrawn="1"/>
        </p:nvSpPr>
        <p:spPr>
          <a:xfrm>
            <a:off x="2069503" y="1339474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1DC80E-4CCD-4FDB-A8A9-4088CE0CA3D6}"/>
              </a:ext>
            </a:extLst>
          </p:cNvPr>
          <p:cNvSpPr>
            <a:spLocks noChangeAspect="1"/>
          </p:cNvSpPr>
          <p:nvPr userDrawn="1"/>
        </p:nvSpPr>
        <p:spPr>
          <a:xfrm>
            <a:off x="4893070" y="726514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rgbClr val="31447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D3CBFBE-5036-451F-BCB9-4EC4906A343E}"/>
              </a:ext>
            </a:extLst>
          </p:cNvPr>
          <p:cNvSpPr>
            <a:spLocks noChangeAspect="1"/>
          </p:cNvSpPr>
          <p:nvPr userDrawn="1"/>
        </p:nvSpPr>
        <p:spPr>
          <a:xfrm>
            <a:off x="8468713" y="1339474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788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353651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87" y="692331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/>
          <p:cNvSpPr/>
          <p:nvPr userDrawn="1"/>
        </p:nvSpPr>
        <p:spPr>
          <a:xfrm>
            <a:off x="119269" y="119270"/>
            <a:ext cx="11976651" cy="65958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D3CBFBE-5036-451F-BCB9-4EC4906A343E}"/>
              </a:ext>
            </a:extLst>
          </p:cNvPr>
          <p:cNvSpPr>
            <a:spLocks noChangeAspect="1"/>
          </p:cNvSpPr>
          <p:nvPr userDrawn="1"/>
        </p:nvSpPr>
        <p:spPr>
          <a:xfrm>
            <a:off x="1170890" y="1243475"/>
            <a:ext cx="1995004" cy="2027045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rgbClr val="16477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CEF96D-86A0-4742-B179-6BEE024A8738}"/>
              </a:ext>
            </a:extLst>
          </p:cNvPr>
          <p:cNvSpPr>
            <a:spLocks noChangeAspect="1"/>
          </p:cNvSpPr>
          <p:nvPr userDrawn="1"/>
        </p:nvSpPr>
        <p:spPr>
          <a:xfrm>
            <a:off x="1162264" y="3710623"/>
            <a:ext cx="2003630" cy="19771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6411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rgbClr val="919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9360" y="-4342"/>
            <a:ext cx="7152641" cy="685371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458" y="200840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459" y="3982265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73" r:id="rId2"/>
    <p:sldLayoutId id="2147483684" r:id="rId3"/>
    <p:sldLayoutId id="2147483757" r:id="rId4"/>
    <p:sldLayoutId id="2147483758" r:id="rId5"/>
    <p:sldLayoutId id="2147483736" r:id="rId6"/>
    <p:sldLayoutId id="2147483689" r:id="rId7"/>
    <p:sldLayoutId id="2147483735" r:id="rId8"/>
    <p:sldLayoutId id="2147483737" r:id="rId9"/>
    <p:sldLayoutId id="2147483651" r:id="rId10"/>
    <p:sldLayoutId id="2147483738" r:id="rId11"/>
    <p:sldLayoutId id="2147483685" r:id="rId12"/>
    <p:sldLayoutId id="2147483674" r:id="rId13"/>
    <p:sldLayoutId id="2147483716" r:id="rId14"/>
    <p:sldLayoutId id="2147483690" r:id="rId15"/>
    <p:sldLayoutId id="2147483694" r:id="rId16"/>
    <p:sldLayoutId id="2147483748" r:id="rId17"/>
    <p:sldLayoutId id="2147483693" r:id="rId18"/>
    <p:sldLayoutId id="2147483686" r:id="rId19"/>
    <p:sldLayoutId id="2147483703" r:id="rId20"/>
    <p:sldLayoutId id="2147483709" r:id="rId21"/>
    <p:sldLayoutId id="2147483710" r:id="rId22"/>
    <p:sldLayoutId id="2147483711" r:id="rId23"/>
    <p:sldLayoutId id="2147483712" r:id="rId24"/>
    <p:sldLayoutId id="2147483749" r:id="rId25"/>
    <p:sldLayoutId id="2147483751" r:id="rId26"/>
    <p:sldLayoutId id="2147483704" r:id="rId27"/>
    <p:sldLayoutId id="2147483702" r:id="rId28"/>
    <p:sldLayoutId id="2147483713" r:id="rId29"/>
    <p:sldLayoutId id="2147483714" r:id="rId30"/>
    <p:sldLayoutId id="2147483715" r:id="rId31"/>
    <p:sldLayoutId id="2147483695" r:id="rId32"/>
    <p:sldLayoutId id="2147483730" r:id="rId33"/>
    <p:sldLayoutId id="2147483698" r:id="rId34"/>
    <p:sldLayoutId id="2147483731" r:id="rId35"/>
    <p:sldLayoutId id="2147483699" r:id="rId36"/>
    <p:sldLayoutId id="2147483732" r:id="rId37"/>
    <p:sldLayoutId id="2147483739" r:id="rId38"/>
    <p:sldLayoutId id="2147483740" r:id="rId39"/>
    <p:sldLayoutId id="2147483700" r:id="rId40"/>
    <p:sldLayoutId id="2147483741" r:id="rId41"/>
    <p:sldLayoutId id="2147483742" r:id="rId42"/>
    <p:sldLayoutId id="2147483696" r:id="rId43"/>
    <p:sldLayoutId id="2147483743" r:id="rId44"/>
    <p:sldLayoutId id="2147483744" r:id="rId45"/>
    <p:sldLayoutId id="2147483745" r:id="rId46"/>
    <p:sldLayoutId id="2147483705" r:id="rId47"/>
    <p:sldLayoutId id="2147483746" r:id="rId48"/>
    <p:sldLayoutId id="2147483687" r:id="rId49"/>
    <p:sldLayoutId id="2147483719" r:id="rId50"/>
    <p:sldLayoutId id="2147483720" r:id="rId51"/>
    <p:sldLayoutId id="2147483718" r:id="rId52"/>
    <p:sldLayoutId id="2147483721" r:id="rId53"/>
    <p:sldLayoutId id="2147483722" r:id="rId54"/>
    <p:sldLayoutId id="2147483723" r:id="rId55"/>
    <p:sldLayoutId id="2147483753" r:id="rId56"/>
    <p:sldLayoutId id="2147483754" r:id="rId57"/>
    <p:sldLayoutId id="2147483755" r:id="rId58"/>
    <p:sldLayoutId id="2147483756" r:id="rId59"/>
    <p:sldLayoutId id="2147483725" r:id="rId60"/>
    <p:sldLayoutId id="2147483726" r:id="rId61"/>
    <p:sldLayoutId id="2147483675" r:id="rId62"/>
    <p:sldLayoutId id="2147483677" r:id="rId63"/>
    <p:sldLayoutId id="2147483729" r:id="rId64"/>
    <p:sldLayoutId id="2147483747" r:id="rId65"/>
    <p:sldLayoutId id="2147483728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bg1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18" y="1871663"/>
            <a:ext cx="4587911" cy="2571750"/>
          </a:xfrm>
        </p:spPr>
        <p:txBody>
          <a:bodyPr/>
          <a:lstStyle/>
          <a:p>
            <a:pPr algn="ctr"/>
            <a:r>
              <a:rPr lang="en-US" sz="4600" dirty="0" smtClean="0"/>
              <a:t>Bridge </a:t>
            </a:r>
            <a:r>
              <a:rPr lang="en-US" sz="4600" dirty="0"/>
              <a:t>Assessment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B2B46A5-3D25-4309-BCAF-E9927F74A4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781" r="1478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A17FB-1BB8-4393-870B-3D6F46179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30" y="318395"/>
            <a:ext cx="158150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2081"/>
              </p:ext>
            </p:extLst>
          </p:nvPr>
        </p:nvGraphicFramePr>
        <p:xfrm>
          <a:off x="1142999" y="616227"/>
          <a:ext cx="10078279" cy="5714999"/>
        </p:xfrm>
        <a:graphic>
          <a:graphicData uri="http://schemas.openxmlformats.org/drawingml/2006/table">
            <a:tbl>
              <a:tblPr firstRow="1" firstCol="1" bandRow="1"/>
              <a:tblGrid>
                <a:gridCol w="847888">
                  <a:extLst>
                    <a:ext uri="{9D8B030D-6E8A-4147-A177-3AD203B41FA5}">
                      <a16:colId xmlns:a16="http://schemas.microsoft.com/office/drawing/2014/main" val="279920997"/>
                    </a:ext>
                  </a:extLst>
                </a:gridCol>
                <a:gridCol w="916806">
                  <a:extLst>
                    <a:ext uri="{9D8B030D-6E8A-4147-A177-3AD203B41FA5}">
                      <a16:colId xmlns:a16="http://schemas.microsoft.com/office/drawing/2014/main" val="1024516860"/>
                    </a:ext>
                  </a:extLst>
                </a:gridCol>
                <a:gridCol w="720497">
                  <a:extLst>
                    <a:ext uri="{9D8B030D-6E8A-4147-A177-3AD203B41FA5}">
                      <a16:colId xmlns:a16="http://schemas.microsoft.com/office/drawing/2014/main" val="2677223212"/>
                    </a:ext>
                  </a:extLst>
                </a:gridCol>
                <a:gridCol w="957182">
                  <a:extLst>
                    <a:ext uri="{9D8B030D-6E8A-4147-A177-3AD203B41FA5}">
                      <a16:colId xmlns:a16="http://schemas.microsoft.com/office/drawing/2014/main" val="3804576409"/>
                    </a:ext>
                  </a:extLst>
                </a:gridCol>
                <a:gridCol w="877823">
                  <a:extLst>
                    <a:ext uri="{9D8B030D-6E8A-4147-A177-3AD203B41FA5}">
                      <a16:colId xmlns:a16="http://schemas.microsoft.com/office/drawing/2014/main" val="2492394529"/>
                    </a:ext>
                  </a:extLst>
                </a:gridCol>
                <a:gridCol w="854154">
                  <a:extLst>
                    <a:ext uri="{9D8B030D-6E8A-4147-A177-3AD203B41FA5}">
                      <a16:colId xmlns:a16="http://schemas.microsoft.com/office/drawing/2014/main" val="1658642444"/>
                    </a:ext>
                  </a:extLst>
                </a:gridCol>
                <a:gridCol w="917502">
                  <a:extLst>
                    <a:ext uri="{9D8B030D-6E8A-4147-A177-3AD203B41FA5}">
                      <a16:colId xmlns:a16="http://schemas.microsoft.com/office/drawing/2014/main" val="3535133203"/>
                    </a:ext>
                  </a:extLst>
                </a:gridCol>
                <a:gridCol w="983635">
                  <a:extLst>
                    <a:ext uri="{9D8B030D-6E8A-4147-A177-3AD203B41FA5}">
                      <a16:colId xmlns:a16="http://schemas.microsoft.com/office/drawing/2014/main" val="570726490"/>
                    </a:ext>
                  </a:extLst>
                </a:gridCol>
                <a:gridCol w="852065">
                  <a:extLst>
                    <a:ext uri="{9D8B030D-6E8A-4147-A177-3AD203B41FA5}">
                      <a16:colId xmlns:a16="http://schemas.microsoft.com/office/drawing/2014/main" val="4228963232"/>
                    </a:ext>
                  </a:extLst>
                </a:gridCol>
                <a:gridCol w="934906">
                  <a:extLst>
                    <a:ext uri="{9D8B030D-6E8A-4147-A177-3AD203B41FA5}">
                      <a16:colId xmlns:a16="http://schemas.microsoft.com/office/drawing/2014/main" val="360279554"/>
                    </a:ext>
                  </a:extLst>
                </a:gridCol>
                <a:gridCol w="1097799">
                  <a:extLst>
                    <a:ext uri="{9D8B030D-6E8A-4147-A177-3AD203B41FA5}">
                      <a16:colId xmlns:a16="http://schemas.microsoft.com/office/drawing/2014/main" val="31419480"/>
                    </a:ext>
                  </a:extLst>
                </a:gridCol>
                <a:gridCol w="118022">
                  <a:extLst>
                    <a:ext uri="{9D8B030D-6E8A-4147-A177-3AD203B41FA5}">
                      <a16:colId xmlns:a16="http://schemas.microsoft.com/office/drawing/2014/main" val="509335798"/>
                    </a:ext>
                  </a:extLst>
                </a:gridCol>
              </a:tblGrid>
              <a:tr h="358561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Strategy 1.1 - Promote and assist in the implementation of comprehensive Tobacco Free School policies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960576"/>
                  </a:ext>
                </a:extLst>
              </a:tr>
              <a:tr h="149401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your logic model, please list inputs / activities / reach / target populations.                                             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these essential for the work to move forward?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these already established / accomplished / in place?                                                     </a:t>
                      </a:r>
                      <a:b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yes – are they </a:t>
                      </a:r>
                      <a:r>
                        <a:rPr lang="en-US" sz="700" u="sng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                            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not – it is possible for you to establish/ accomplish / put these in place, given existing resources?                                 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Please,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briefly 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the additional work that still needs to be done to establish / accomplish / put in place /sustain this?                                         </a:t>
                      </a:r>
                      <a:b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provide 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brief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additional information or explanation to help us better understand the critical factors that affect your work including current environment or contextual issues.  (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optional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 feedback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 feedback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action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665254"/>
                  </a:ext>
                </a:extLst>
              </a:tr>
              <a:tr h="1045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b="1" u="sng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Answer key: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NO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/  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SOMEWHAT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(on the scale of 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where 1 is closest to NO and 5 is closest to YES) /  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654524"/>
                  </a:ext>
                </a:extLst>
              </a:tr>
              <a:tr h="37003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Input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181940"/>
                  </a:ext>
                </a:extLst>
              </a:tr>
              <a:tr h="323422"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58936"/>
                  </a:ext>
                </a:extLst>
              </a:tr>
              <a:tr h="31553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721947"/>
                  </a:ext>
                </a:extLst>
              </a:tr>
              <a:tr h="315534"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482546"/>
                  </a:ext>
                </a:extLst>
              </a:tr>
              <a:tr h="38294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901776"/>
                  </a:ext>
                </a:extLst>
              </a:tr>
              <a:tr h="343501"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604984"/>
                  </a:ext>
                </a:extLst>
              </a:tr>
              <a:tr h="38294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Populations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11107"/>
                  </a:ext>
                </a:extLst>
              </a:tr>
              <a:tr h="382945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STEPP recommendation made after grantee and STEPP meeting (please highlight applicable): 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</a:t>
                      </a:r>
                      <a:r>
                        <a:rPr lang="en-US" sz="7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with the current IP                                     Revise the current IP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  <a:r>
                        <a:rPr lang="en-US" sz="7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 a new needs assessment and create a new IP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4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61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292072"/>
              </p:ext>
            </p:extLst>
          </p:nvPr>
        </p:nvGraphicFramePr>
        <p:xfrm>
          <a:off x="944219" y="367747"/>
          <a:ext cx="10251349" cy="6125492"/>
        </p:xfrm>
        <a:graphic>
          <a:graphicData uri="http://schemas.openxmlformats.org/drawingml/2006/table">
            <a:tbl>
              <a:tblPr firstRow="1" firstCol="1" bandRow="1"/>
              <a:tblGrid>
                <a:gridCol w="692076">
                  <a:extLst>
                    <a:ext uri="{9D8B030D-6E8A-4147-A177-3AD203B41FA5}">
                      <a16:colId xmlns:a16="http://schemas.microsoft.com/office/drawing/2014/main" val="279920997"/>
                    </a:ext>
                  </a:extLst>
                </a:gridCol>
                <a:gridCol w="1310091">
                  <a:extLst>
                    <a:ext uri="{9D8B030D-6E8A-4147-A177-3AD203B41FA5}">
                      <a16:colId xmlns:a16="http://schemas.microsoft.com/office/drawing/2014/main" val="1024516860"/>
                    </a:ext>
                  </a:extLst>
                </a:gridCol>
                <a:gridCol w="691336">
                  <a:extLst>
                    <a:ext uri="{9D8B030D-6E8A-4147-A177-3AD203B41FA5}">
                      <a16:colId xmlns:a16="http://schemas.microsoft.com/office/drawing/2014/main" val="2677223212"/>
                    </a:ext>
                  </a:extLst>
                </a:gridCol>
                <a:gridCol w="663159">
                  <a:extLst>
                    <a:ext uri="{9D8B030D-6E8A-4147-A177-3AD203B41FA5}">
                      <a16:colId xmlns:a16="http://schemas.microsoft.com/office/drawing/2014/main" val="2676562375"/>
                    </a:ext>
                  </a:extLst>
                </a:gridCol>
                <a:gridCol w="994641">
                  <a:extLst>
                    <a:ext uri="{9D8B030D-6E8A-4147-A177-3AD203B41FA5}">
                      <a16:colId xmlns:a16="http://schemas.microsoft.com/office/drawing/2014/main" val="1516073207"/>
                    </a:ext>
                  </a:extLst>
                </a:gridCol>
                <a:gridCol w="1072746">
                  <a:extLst>
                    <a:ext uri="{9D8B030D-6E8A-4147-A177-3AD203B41FA5}">
                      <a16:colId xmlns:a16="http://schemas.microsoft.com/office/drawing/2014/main" val="1658642444"/>
                    </a:ext>
                  </a:extLst>
                </a:gridCol>
                <a:gridCol w="1609101">
                  <a:extLst>
                    <a:ext uri="{9D8B030D-6E8A-4147-A177-3AD203B41FA5}">
                      <a16:colId xmlns:a16="http://schemas.microsoft.com/office/drawing/2014/main" val="3535133203"/>
                    </a:ext>
                  </a:extLst>
                </a:gridCol>
                <a:gridCol w="1222101">
                  <a:extLst>
                    <a:ext uri="{9D8B030D-6E8A-4147-A177-3AD203B41FA5}">
                      <a16:colId xmlns:a16="http://schemas.microsoft.com/office/drawing/2014/main" val="570726490"/>
                    </a:ext>
                  </a:extLst>
                </a:gridCol>
                <a:gridCol w="661971">
                  <a:extLst>
                    <a:ext uri="{9D8B030D-6E8A-4147-A177-3AD203B41FA5}">
                      <a16:colId xmlns:a16="http://schemas.microsoft.com/office/drawing/2014/main" val="4228963232"/>
                    </a:ext>
                  </a:extLst>
                </a:gridCol>
                <a:gridCol w="590683">
                  <a:extLst>
                    <a:ext uri="{9D8B030D-6E8A-4147-A177-3AD203B41FA5}">
                      <a16:colId xmlns:a16="http://schemas.microsoft.com/office/drawing/2014/main" val="360279554"/>
                    </a:ext>
                  </a:extLst>
                </a:gridCol>
                <a:gridCol w="622513">
                  <a:extLst>
                    <a:ext uri="{9D8B030D-6E8A-4147-A177-3AD203B41FA5}">
                      <a16:colId xmlns:a16="http://schemas.microsoft.com/office/drawing/2014/main" val="31419480"/>
                    </a:ext>
                  </a:extLst>
                </a:gridCol>
                <a:gridCol w="120931">
                  <a:extLst>
                    <a:ext uri="{9D8B030D-6E8A-4147-A177-3AD203B41FA5}">
                      <a16:colId xmlns:a16="http://schemas.microsoft.com/office/drawing/2014/main" val="509335798"/>
                    </a:ext>
                  </a:extLst>
                </a:gridCol>
              </a:tblGrid>
              <a:tr h="279590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Strategy 1.1 - Promote and assist in the implementation of comprehensive Tobacco Free School policies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960576"/>
                  </a:ext>
                </a:extLst>
              </a:tr>
              <a:tr h="960287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your logic model, please list inputs / activities / reach / target populations.                                             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these essential for the work to move forward?  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these already established / accomplished / in place?                                                     </a:t>
                      </a:r>
                      <a:br>
                        <a:rPr lang="en-US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yes – are they </a:t>
                      </a:r>
                      <a:r>
                        <a:rPr lang="en-US" sz="700" u="sng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sustainable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                                                   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not – it is possible for you to establish/ accomplish / put these in place, given existing resources?                                 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Please,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briefly 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the additional work that still needs to be done to establish / accomplish / put in place /sustain this?                                         </a:t>
                      </a:r>
                      <a:b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provide 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brief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additional information or explanation to help us better understand the critical factors that affect your work including current environment or contextual issues.  (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optional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 feedback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 feedback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 action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665254"/>
                  </a:ext>
                </a:extLst>
              </a:tr>
              <a:tr h="243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b="1" u="sng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Answer key: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NO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/  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SOMEWHAT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(on the scale of 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where 1 is closest to NO and 5 is closest to YES) /  </a:t>
                      </a:r>
                      <a:r>
                        <a:rPr lang="en-US" sz="7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84713"/>
                  </a:ext>
                </a:extLst>
              </a:tr>
              <a:tr h="137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654524"/>
                  </a:ext>
                </a:extLst>
              </a:tr>
              <a:tr h="13691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Inputs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Tobacco Free Signs, surveys, small food incentives, flyers 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Signage distributed and hung at all middle and high schools would be great accomplishment- need administrative support to agree and facilities support to make sure they are hung.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en-US" sz="800" baseline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Administrators have limited understanding about current policies and the level of their 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implementation. 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181940"/>
                  </a:ext>
                </a:extLst>
              </a:tr>
              <a:tr h="917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Presentations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family wellness nights, staff development sessions, meeting with administrators, 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Wellness 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nights or sustained engagement sessions would enable more authentic connections and better support from 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schools.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Schools capacity and priorities 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vary.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58936"/>
                  </a:ext>
                </a:extLst>
              </a:tr>
              <a:tr h="813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Reach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/school district administrators, parents, student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Reach could also be expanded to include more engaged parents or 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youth.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721947"/>
                  </a:ext>
                </a:extLst>
              </a:tr>
              <a:tr h="256361">
                <a:tc rowSpan="4">
                  <a:txBody>
                    <a:bodyPr/>
                    <a:lstStyle/>
                    <a:p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Populations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482546"/>
                  </a:ext>
                </a:extLst>
              </a:tr>
              <a:tr h="25636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901776"/>
                  </a:ext>
                </a:extLst>
              </a:tr>
              <a:tr h="256361">
                <a:tc vMerge="1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604984"/>
                  </a:ext>
                </a:extLst>
              </a:tr>
              <a:tr h="25636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11107"/>
                  </a:ext>
                </a:extLst>
              </a:tr>
              <a:tr h="298603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STEPP recommendation made after grantee and STEPP meeting (please highlight applicable): 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</a:t>
                      </a:r>
                      <a:r>
                        <a:rPr lang="en-US" sz="7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with the current IP                                     Revise the current IP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  <a:r>
                        <a:rPr lang="en-US" sz="7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 a new needs assessment and create a new IP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87" marR="59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4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488" y="2609164"/>
            <a:ext cx="1010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Bridge Assessment – Foundational Grantees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99624"/>
              </p:ext>
            </p:extLst>
          </p:nvPr>
        </p:nvGraphicFramePr>
        <p:xfrm>
          <a:off x="847664" y="1708372"/>
          <a:ext cx="10496671" cy="3865631"/>
        </p:xfrm>
        <a:graphic>
          <a:graphicData uri="http://schemas.openxmlformats.org/drawingml/2006/table">
            <a:tbl>
              <a:tblPr firstRow="1" firstCol="1" bandRow="1"/>
              <a:tblGrid>
                <a:gridCol w="2015361">
                  <a:extLst>
                    <a:ext uri="{9D8B030D-6E8A-4147-A177-3AD203B41FA5}">
                      <a16:colId xmlns:a16="http://schemas.microsoft.com/office/drawing/2014/main" val="3652457796"/>
                    </a:ext>
                  </a:extLst>
                </a:gridCol>
                <a:gridCol w="959396">
                  <a:extLst>
                    <a:ext uri="{9D8B030D-6E8A-4147-A177-3AD203B41FA5}">
                      <a16:colId xmlns:a16="http://schemas.microsoft.com/office/drawing/2014/main" val="1868570084"/>
                    </a:ext>
                  </a:extLst>
                </a:gridCol>
                <a:gridCol w="415668">
                  <a:extLst>
                    <a:ext uri="{9D8B030D-6E8A-4147-A177-3AD203B41FA5}">
                      <a16:colId xmlns:a16="http://schemas.microsoft.com/office/drawing/2014/main" val="1386747126"/>
                    </a:ext>
                  </a:extLst>
                </a:gridCol>
                <a:gridCol w="1471633">
                  <a:extLst>
                    <a:ext uri="{9D8B030D-6E8A-4147-A177-3AD203B41FA5}">
                      <a16:colId xmlns:a16="http://schemas.microsoft.com/office/drawing/2014/main" val="66978002"/>
                    </a:ext>
                  </a:extLst>
                </a:gridCol>
                <a:gridCol w="1354071">
                  <a:extLst>
                    <a:ext uri="{9D8B030D-6E8A-4147-A177-3AD203B41FA5}">
                      <a16:colId xmlns:a16="http://schemas.microsoft.com/office/drawing/2014/main" val="1447913630"/>
                    </a:ext>
                  </a:extLst>
                </a:gridCol>
                <a:gridCol w="2023758">
                  <a:extLst>
                    <a:ext uri="{9D8B030D-6E8A-4147-A177-3AD203B41FA5}">
                      <a16:colId xmlns:a16="http://schemas.microsoft.com/office/drawing/2014/main" val="1491713537"/>
                    </a:ext>
                  </a:extLst>
                </a:gridCol>
                <a:gridCol w="2256784">
                  <a:extLst>
                    <a:ext uri="{9D8B030D-6E8A-4147-A177-3AD203B41FA5}">
                      <a16:colId xmlns:a16="http://schemas.microsoft.com/office/drawing/2014/main" val="3878645933"/>
                    </a:ext>
                  </a:extLst>
                </a:gridCol>
              </a:tblGrid>
              <a:tr h="378845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Setting: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369010"/>
                  </a:ext>
                </a:extLst>
              </a:tr>
              <a:tr h="1138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 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be prepopulated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reported scores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be prepopulated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Briefly </a:t>
                      </a: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what still needs to happen to achieve this benchmark.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your experience to date, is this an achievable benchmark in this grant cycle?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yes/maybe/no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your previous answer was </a:t>
                      </a:r>
                      <a:r>
                        <a:rPr lang="en-US" sz="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maybe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8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provide a </a:t>
                      </a:r>
                      <a:r>
                        <a:rPr lang="en-US" sz="800" b="1" u="sng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brief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explanation.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 feedback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8204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Identify and engage strategic partners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08473"/>
                  </a:ext>
                </a:extLst>
              </a:tr>
              <a:tr h="5676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Investigate and analyze current situation and potential intervention/ program/ policy solution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950510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Provide assistance, education and other resources to community/ strategic partners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0191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Mobilize community and supporters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92903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Assess decision-maker support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59938"/>
                  </a:ext>
                </a:extLst>
              </a:tr>
              <a:tr h="25400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STEPP recommendation made after grantee and STEPP meeting (please highlight applicable):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with the current IP                                     Revise the current IP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  <a:r>
                        <a:rPr lang="en-US" sz="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 a new needs assessment and create a new 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520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1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2471"/>
              </p:ext>
            </p:extLst>
          </p:nvPr>
        </p:nvGraphicFramePr>
        <p:xfrm>
          <a:off x="847664" y="1110902"/>
          <a:ext cx="10496671" cy="4559354"/>
        </p:xfrm>
        <a:graphic>
          <a:graphicData uri="http://schemas.openxmlformats.org/drawingml/2006/table">
            <a:tbl>
              <a:tblPr firstRow="1" firstCol="1" bandRow="1"/>
              <a:tblGrid>
                <a:gridCol w="2015361">
                  <a:extLst>
                    <a:ext uri="{9D8B030D-6E8A-4147-A177-3AD203B41FA5}">
                      <a16:colId xmlns:a16="http://schemas.microsoft.com/office/drawing/2014/main" val="3652457796"/>
                    </a:ext>
                  </a:extLst>
                </a:gridCol>
                <a:gridCol w="1506844">
                  <a:extLst>
                    <a:ext uri="{9D8B030D-6E8A-4147-A177-3AD203B41FA5}">
                      <a16:colId xmlns:a16="http://schemas.microsoft.com/office/drawing/2014/main" val="1868570084"/>
                    </a:ext>
                  </a:extLst>
                </a:gridCol>
                <a:gridCol w="589757">
                  <a:extLst>
                    <a:ext uri="{9D8B030D-6E8A-4147-A177-3AD203B41FA5}">
                      <a16:colId xmlns:a16="http://schemas.microsoft.com/office/drawing/2014/main" val="1386747126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66978002"/>
                    </a:ext>
                  </a:extLst>
                </a:gridCol>
                <a:gridCol w="1232452">
                  <a:extLst>
                    <a:ext uri="{9D8B030D-6E8A-4147-A177-3AD203B41FA5}">
                      <a16:colId xmlns:a16="http://schemas.microsoft.com/office/drawing/2014/main" val="1447913630"/>
                    </a:ext>
                  </a:extLst>
                </a:gridCol>
                <a:gridCol w="1543751">
                  <a:extLst>
                    <a:ext uri="{9D8B030D-6E8A-4147-A177-3AD203B41FA5}">
                      <a16:colId xmlns:a16="http://schemas.microsoft.com/office/drawing/2014/main" val="1491713537"/>
                    </a:ext>
                  </a:extLst>
                </a:gridCol>
                <a:gridCol w="2256784">
                  <a:extLst>
                    <a:ext uri="{9D8B030D-6E8A-4147-A177-3AD203B41FA5}">
                      <a16:colId xmlns:a16="http://schemas.microsoft.com/office/drawing/2014/main" val="3878645933"/>
                    </a:ext>
                  </a:extLst>
                </a:gridCol>
              </a:tblGrid>
              <a:tr h="378845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Setting: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369010"/>
                  </a:ext>
                </a:extLst>
              </a:tr>
              <a:tr h="11385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 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be prepopulated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reported scores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be prepopulated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Briefly </a:t>
                      </a: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what still needs to happen to achieve this benchmark.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your experience to date, is this an achievable benchmark in this grant cycle?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yes/maybe/no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your previous answer was </a:t>
                      </a:r>
                      <a:r>
                        <a:rPr lang="en-US" sz="8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maybe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8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provide a </a:t>
                      </a:r>
                      <a:r>
                        <a:rPr lang="en-US" sz="800" b="1" u="sng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brief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explanation.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 feedback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8204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Identify and engage strategic partners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dentification 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stakeholders 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their values/positions, develop 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Taskforce.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08473"/>
                  </a:ext>
                </a:extLst>
              </a:tr>
              <a:tr h="5676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Investigate and analyze current situation and potential intervention/ program/ policy solution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force has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analyzed the current situation, final</a:t>
                      </a:r>
                      <a:r>
                        <a:rPr lang="en-US" sz="8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analysis presented to stuff</a:t>
                      </a:r>
                      <a:r>
                        <a:rPr lang="en-US" sz="8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950510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Provide assistance, education and other resources to community/ strategic partners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Plans for implementation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training to the community for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education, workshop finalized.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0191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Mobilize community and supporters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audiences identified, training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delivered</a:t>
                      </a:r>
                      <a:r>
                        <a:rPr lang="en-US" sz="8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identified audiences.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92903"/>
                  </a:ext>
                </a:extLst>
              </a:tr>
              <a:tr h="387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Assess decision-maker support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59938"/>
                  </a:ext>
                </a:extLst>
              </a:tr>
              <a:tr h="25400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STEPP recommendation made after grantee and STEPP meeting (please highlight applicable):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with the current IP                                     Revise the current IP</a:t>
                      </a:r>
                      <a:r>
                        <a:rPr lang="en-US" sz="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  <a:r>
                        <a:rPr lang="en-US" sz="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 a new needs assessment and create a new IP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520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7382" y="34708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POC and TA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64843"/>
            <a:ext cx="10515600" cy="435133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POCs, TA and CEPEG will review results of the bridge assessment in collaboration with </a:t>
            </a:r>
            <a:r>
              <a:rPr lang="en-US" sz="2400" dirty="0" smtClean="0">
                <a:solidFill>
                  <a:schemeClr val="tx1"/>
                </a:solidFill>
              </a:rPr>
              <a:t>grantees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Revisions to the current IMP should be discussed (or plans for a new, full or partial TFCP) 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POCs and grantees will identify next steps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Updates to the IMP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Timeline for implementation</a:t>
            </a:r>
          </a:p>
          <a:p>
            <a:pPr lvl="1"/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0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948" y="1152939"/>
            <a:ext cx="10545417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 STEPP recommendation made after grantee and STEPP meeting </a:t>
            </a:r>
            <a:endParaRPr lang="en-US" sz="2400" dirty="0" smtClean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Continue 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current IP  </a:t>
            </a:r>
            <a:endParaRPr lang="en-US" sz="2400" b="1" dirty="0" smtClean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lvl="0">
              <a:lnSpc>
                <a:spcPct val="107000"/>
              </a:lnSpc>
            </a:pPr>
            <a:endParaRPr lang="en-US" sz="2400" dirty="0" smtClean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Revise 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current IP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 smtClean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US" sz="2400" dirty="0" smtClean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400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lvl="0">
              <a:lnSpc>
                <a:spcPct val="107000"/>
              </a:lnSpc>
            </a:pP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Conduct 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new needs assessment and create a new IP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86350" y="1228725"/>
            <a:ext cx="412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New IP template</a:t>
            </a:r>
            <a:endParaRPr lang="en-US" sz="20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6" y="2194696"/>
            <a:ext cx="10415587" cy="330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156" y="270510"/>
            <a:ext cx="5819982" cy="63169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88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26E66-91DB-41D4-9F59-091D8ED0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22" y="5145297"/>
            <a:ext cx="9575801" cy="8912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Placeholder 6" descr="A picture containing sky, mountain, outdoor, nature&#10;&#10;Description automatically generated">
            <a:extLst>
              <a:ext uri="{FF2B5EF4-FFF2-40B4-BE49-F238E27FC236}">
                <a16:creationId xmlns:a16="http://schemas.microsoft.com/office/drawing/2014/main" id="{751B3DF7-4F8A-41ED-AC8A-5C07AA97DA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9106" b="21302"/>
          <a:stretch/>
        </p:blipFill>
        <p:spPr>
          <a:xfrm>
            <a:off x="0" y="4288"/>
            <a:ext cx="12192000" cy="4618512"/>
          </a:xfrm>
        </p:spPr>
      </p:pic>
    </p:spTree>
    <p:extLst>
      <p:ext uri="{BB962C8B-B14F-4D97-AF65-F5344CB8AC3E}">
        <p14:creationId xmlns:p14="http://schemas.microsoft.com/office/powerpoint/2010/main" val="136702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E69C-C39D-4A26-924A-50D22DAF74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8107" y="324984"/>
            <a:ext cx="1135198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After COVID disruption how do we </a:t>
            </a:r>
            <a:r>
              <a:rPr lang="en-US" sz="3600" dirty="0" smtClean="0">
                <a:solidFill>
                  <a:schemeClr val="tx1"/>
                </a:solidFill>
              </a:rPr>
              <a:t>get </a:t>
            </a:r>
            <a:r>
              <a:rPr lang="en-US" sz="3600" dirty="0">
                <a:solidFill>
                  <a:schemeClr val="tx1"/>
                </a:solidFill>
              </a:rPr>
              <a:t>back on track? 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269F9-19F8-4219-9025-022416D989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9" y="1968274"/>
            <a:ext cx="10515600" cy="240109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Does the Implementation Plan still align with community needs?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Reconnecting with community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Reconnecting with stakeholders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Evaluating efforts, activities, outcomes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Planning for the next two fiscal years and beyond…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How </a:t>
            </a:r>
            <a:r>
              <a:rPr lang="en-US" sz="2200" dirty="0">
                <a:solidFill>
                  <a:schemeClr val="tx1"/>
                </a:solidFill>
              </a:rPr>
              <a:t>can we align and streamline the planning, reporting, and evaluation-related processes </a:t>
            </a:r>
          </a:p>
        </p:txBody>
      </p:sp>
    </p:spTree>
    <p:extLst>
      <p:ext uri="{BB962C8B-B14F-4D97-AF65-F5344CB8AC3E}">
        <p14:creationId xmlns:p14="http://schemas.microsoft.com/office/powerpoint/2010/main" val="5141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0630" y="656822"/>
            <a:ext cx="4391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      </a:t>
            </a:r>
            <a:r>
              <a:rPr lang="en-US" sz="2800" b="1" dirty="0" smtClean="0">
                <a:latin typeface="Century Gothic" panose="020B0502020202020204" pitchFamily="34" charset="0"/>
              </a:rPr>
              <a:t>Considered </a:t>
            </a:r>
            <a:r>
              <a:rPr lang="en-US" sz="2800" b="1" dirty="0">
                <a:latin typeface="Century Gothic" panose="020B0502020202020204" pitchFamily="34" charset="0"/>
              </a:rPr>
              <a:t>Options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6447" y="1586351"/>
            <a:ext cx="3890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Option 1: Full TFCP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Performed by all the grantees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2472" y="1555175"/>
            <a:ext cx="4211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Option 2: Bridge Assessment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Scaled assessment to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determine the next action steps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159" y="2930582"/>
            <a:ext cx="10406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entury Gothic" panose="020B0502020202020204" pitchFamily="34" charset="0"/>
              </a:rPr>
              <a:t>Bridge </a:t>
            </a:r>
            <a:r>
              <a:rPr lang="en-US" u="sng" dirty="0">
                <a:latin typeface="Century Gothic" panose="020B0502020202020204" pitchFamily="34" charset="0"/>
              </a:rPr>
              <a:t>Assessment </a:t>
            </a:r>
            <a:endParaRPr lang="en-US" u="sng" dirty="0" smtClean="0">
              <a:latin typeface="Century Gothic" panose="020B0502020202020204" pitchFamily="34" charset="0"/>
            </a:endParaRPr>
          </a:p>
          <a:p>
            <a:endParaRPr lang="en-US" u="sng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Scalable based on Grantee stage of activity and effort; communities had different levels of staff/ resources diverted to COVID efforts and many are still struggling with reduced capacity 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entury Gothic" panose="020B0502020202020204" pitchFamily="34" charset="0"/>
              </a:rPr>
              <a:t>Examines </a:t>
            </a:r>
            <a:r>
              <a:rPr lang="en-US" dirty="0">
                <a:latin typeface="Century Gothic" panose="020B0502020202020204" pitchFamily="34" charset="0"/>
              </a:rPr>
              <a:t>grantees’ progress, and identifies challenges and barriers, and helps grantees build a roadmap to continue, modify or redirect current </a:t>
            </a:r>
            <a:r>
              <a:rPr lang="en-US" dirty="0" smtClean="0">
                <a:latin typeface="Century Gothic" panose="020B0502020202020204" pitchFamily="34" charset="0"/>
              </a:rPr>
              <a:t>efforts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Less disruptive and intensive compared to full TFCP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Arrow Connector 9"/>
          <p:cNvCxnSpPr>
            <a:cxnSpLocks/>
            <a:endCxn id="5" idx="0"/>
          </p:cNvCxnSpPr>
          <p:nvPr/>
        </p:nvCxnSpPr>
        <p:spPr>
          <a:xfrm flipH="1">
            <a:off x="3101788" y="1195431"/>
            <a:ext cx="1444456" cy="390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endCxn id="6" idx="0"/>
          </p:cNvCxnSpPr>
          <p:nvPr/>
        </p:nvCxnSpPr>
        <p:spPr>
          <a:xfrm>
            <a:off x="7212169" y="1195431"/>
            <a:ext cx="2285999" cy="359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2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152" y="219076"/>
            <a:ext cx="11359696" cy="13255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Bridge assessment focuses on the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Evaluate, Adjust and Modify phases of the Evidence Wheel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35" y="1811110"/>
            <a:ext cx="5208588" cy="4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4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469" y="2285999"/>
            <a:ext cx="912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Bridge Assessment – Strategy Grantees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3492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589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Strategy 1.1: Promote and assist in the implementation of comprehensive Tobacco Free School policies. </a:t>
            </a:r>
          </a:p>
        </p:txBody>
      </p:sp>
    </p:spTree>
    <p:extLst>
      <p:ext uri="{BB962C8B-B14F-4D97-AF65-F5344CB8AC3E}">
        <p14:creationId xmlns:p14="http://schemas.microsoft.com/office/powerpoint/2010/main" val="203085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prove Your Logic Model Using 3 Simple Design Principles — Eval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8" y="1562854"/>
            <a:ext cx="8869206" cy="49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2434" y="901520"/>
            <a:ext cx="940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Examine your  logic model. Use your QPR data </a:t>
            </a:r>
            <a:r>
              <a:rPr lang="en-US" dirty="0" smtClean="0">
                <a:latin typeface="Century Gothic" panose="020B0502020202020204" pitchFamily="34" charset="0"/>
              </a:rPr>
              <a:t>(CEPEG can provide an abbreviated version) to </a:t>
            </a:r>
            <a:r>
              <a:rPr lang="en-US" dirty="0">
                <a:latin typeface="Century Gothic" panose="020B0502020202020204" pitchFamily="34" charset="0"/>
              </a:rPr>
              <a:t>assess progress. Do you need additional data?</a:t>
            </a:r>
          </a:p>
        </p:txBody>
      </p:sp>
    </p:spTree>
    <p:extLst>
      <p:ext uri="{BB962C8B-B14F-4D97-AF65-F5344CB8AC3E}">
        <p14:creationId xmlns:p14="http://schemas.microsoft.com/office/powerpoint/2010/main" val="6847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13173"/>
              </p:ext>
            </p:extLst>
          </p:nvPr>
        </p:nvGraphicFramePr>
        <p:xfrm>
          <a:off x="1709531" y="1292088"/>
          <a:ext cx="8736495" cy="5046825"/>
        </p:xfrm>
        <a:graphic>
          <a:graphicData uri="http://schemas.openxmlformats.org/drawingml/2006/table">
            <a:tbl>
              <a:tblPr firstRow="1" bandRow="1"/>
              <a:tblGrid>
                <a:gridCol w="665735">
                  <a:extLst>
                    <a:ext uri="{9D8B030D-6E8A-4147-A177-3AD203B41FA5}">
                      <a16:colId xmlns:a16="http://schemas.microsoft.com/office/drawing/2014/main" val="1042991967"/>
                    </a:ext>
                  </a:extLst>
                </a:gridCol>
                <a:gridCol w="418995">
                  <a:extLst>
                    <a:ext uri="{9D8B030D-6E8A-4147-A177-3AD203B41FA5}">
                      <a16:colId xmlns:a16="http://schemas.microsoft.com/office/drawing/2014/main" val="465988319"/>
                    </a:ext>
                  </a:extLst>
                </a:gridCol>
                <a:gridCol w="7651765">
                  <a:extLst>
                    <a:ext uri="{9D8B030D-6E8A-4147-A177-3AD203B41FA5}">
                      <a16:colId xmlns:a16="http://schemas.microsoft.com/office/drawing/2014/main" val="26834219"/>
                    </a:ext>
                  </a:extLst>
                </a:gridCol>
              </a:tblGrid>
              <a:tr h="543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Preparation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and engage strategic partners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14552"/>
                  </a:ext>
                </a:extLst>
              </a:tr>
              <a:tr h="6353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Investigate and analyze current situation and potential intervention/program/policy solution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899815"/>
                  </a:ext>
                </a:extLst>
              </a:tr>
              <a:tr h="6095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assistance, education and other resources to community/strategic partners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117153"/>
                  </a:ext>
                </a:extLst>
              </a:tr>
              <a:tr h="543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8F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Initiation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Mobilize community and supporters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546525"/>
                  </a:ext>
                </a:extLst>
              </a:tr>
              <a:tr h="543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 decision maker support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45241"/>
                  </a:ext>
                </a:extLst>
              </a:tr>
              <a:tr h="543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Review, revise, propose intervention/program/policy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54313"/>
                  </a:ext>
                </a:extLst>
              </a:tr>
              <a:tr h="543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Prepare for implementation and enforcement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16774"/>
                  </a:ext>
                </a:extLst>
              </a:tr>
              <a:tr h="543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Implement/assist with implementation of intervention/program/policy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90729"/>
                  </a:ext>
                </a:extLst>
              </a:tr>
              <a:tr h="5431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 intervention/program/policy adherence/enforcement/outcomes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41852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9531" y="586409"/>
            <a:ext cx="677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QPR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28718" y="-202986"/>
            <a:ext cx="4919869" cy="72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9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6">
      <a:dk1>
        <a:sysClr val="windowText" lastClr="000000"/>
      </a:dk1>
      <a:lt1>
        <a:sysClr val="window" lastClr="FFFFFF"/>
      </a:lt1>
      <a:dk2>
        <a:srgbClr val="242852"/>
      </a:dk2>
      <a:lt2>
        <a:srgbClr val="414D61"/>
      </a:lt2>
      <a:accent1>
        <a:srgbClr val="374C81"/>
      </a:accent1>
      <a:accent2>
        <a:srgbClr val="92BFEA"/>
      </a:accent2>
      <a:accent3>
        <a:srgbClr val="164777"/>
      </a:accent3>
      <a:accent4>
        <a:srgbClr val="97A3B9"/>
      </a:accent4>
      <a:accent5>
        <a:srgbClr val="C8DFF4"/>
      </a:accent5>
      <a:accent6>
        <a:srgbClr val="C8DFF4"/>
      </a:accent6>
      <a:hlink>
        <a:srgbClr val="9454C3"/>
      </a:hlink>
      <a:folHlink>
        <a:srgbClr val="3EBBF0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12431</TotalTime>
  <Words>1366</Words>
  <Application>Microsoft Office PowerPoint</Application>
  <PresentationFormat>Widescreen</PresentationFormat>
  <Paragraphs>290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Constantia</vt:lpstr>
      <vt:lpstr>Corbel</vt:lpstr>
      <vt:lpstr>Gill Sans</vt:lpstr>
      <vt:lpstr>Helvetica Light</vt:lpstr>
      <vt:lpstr>Helvetica Neue Medium</vt:lpstr>
      <vt:lpstr>Raleway</vt:lpstr>
      <vt:lpstr>Times New Roman</vt:lpstr>
      <vt:lpstr>Office Theme</vt:lpstr>
      <vt:lpstr>Bridge Assessment</vt:lpstr>
      <vt:lpstr>After COVID disruption how do we get back on track?  </vt:lpstr>
      <vt:lpstr>PowerPoint Presentation</vt:lpstr>
      <vt:lpstr>Bridge assessment focuses on the  Evaluate, Adjust and Modify phases of the Evidence Wheel </vt:lpstr>
      <vt:lpstr>PowerPoint Presentation</vt:lpstr>
      <vt:lpstr>EXAMPLE: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POC and TA input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Varenicline  Medication Benefit  on Quitline Participation</dc:title>
  <dc:creator>Nicole Zwick</dc:creator>
  <cp:lastModifiedBy>Kovar, Vladka</cp:lastModifiedBy>
  <cp:revision>218</cp:revision>
  <dcterms:created xsi:type="dcterms:W3CDTF">2021-02-16T21:38:51Z</dcterms:created>
  <dcterms:modified xsi:type="dcterms:W3CDTF">2021-10-05T15:37:29Z</dcterms:modified>
</cp:coreProperties>
</file>