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embeddedFontLst>
    <p:embeddedFont>
      <p:font typeface="Roboto" panose="020B0604020202020204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f34cbdcd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f34cbdcd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6f34cbdcd6_0_4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6f34cbdcd6_0_4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Broomfield Vaping Policy Development Timeline</a:t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6858000" y="2295575"/>
            <a:ext cx="2286000" cy="2847950"/>
            <a:chOff x="0" y="2295575"/>
            <a:chExt cx="2286000" cy="2847950"/>
          </a:xfrm>
        </p:grpSpPr>
        <p:grpSp>
          <p:nvGrpSpPr>
            <p:cNvPr id="56" name="Google Shape;56;p13"/>
            <p:cNvGrpSpPr/>
            <p:nvPr/>
          </p:nvGrpSpPr>
          <p:grpSpPr>
            <a:xfrm>
              <a:off x="0" y="2295575"/>
              <a:ext cx="2286000" cy="2847950"/>
              <a:chOff x="0" y="2295575"/>
              <a:chExt cx="2286000" cy="2847950"/>
            </a:xfrm>
          </p:grpSpPr>
          <p:sp>
            <p:nvSpPr>
              <p:cNvPr id="57" name="Google Shape;57;p13"/>
              <p:cNvSpPr/>
              <p:nvPr/>
            </p:nvSpPr>
            <p:spPr>
              <a:xfrm>
                <a:off x="0" y="2823925"/>
                <a:ext cx="2286000" cy="2319600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13"/>
              <p:cNvSpPr/>
              <p:nvPr/>
            </p:nvSpPr>
            <p:spPr>
              <a:xfrm>
                <a:off x="0" y="2295575"/>
                <a:ext cx="2286000" cy="53700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9" name="Google Shape;59;p13"/>
            <p:cNvSpPr txBox="1"/>
            <p:nvPr/>
          </p:nvSpPr>
          <p:spPr>
            <a:xfrm>
              <a:off x="216304" y="2441100"/>
              <a:ext cx="1270800" cy="26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0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Spring  2019</a:t>
              </a:r>
              <a:endParaRPr sz="10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216300" y="3050050"/>
              <a:ext cx="1853400" cy="79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b="1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Community education</a:t>
              </a:r>
              <a:endParaRPr sz="1200" b="1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1" name="Google Shape;61;p13"/>
            <p:cNvSpPr txBox="1"/>
            <p:nvPr/>
          </p:nvSpPr>
          <p:spPr>
            <a:xfrm>
              <a:off x="216300" y="3724900"/>
              <a:ext cx="1853400" cy="109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BPHE presents to school staff and PTOs on problem of youth vaping including potential policy solutions.</a:t>
              </a:r>
              <a:endParaRPr sz="9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Attend community events with vaping educational info.</a:t>
              </a:r>
              <a:endParaRPr sz="9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None/>
              </a:pPr>
              <a:endParaRPr sz="9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62" name="Google Shape;62;p13"/>
          <p:cNvGrpSpPr/>
          <p:nvPr/>
        </p:nvGrpSpPr>
        <p:grpSpPr>
          <a:xfrm>
            <a:off x="4572000" y="2295575"/>
            <a:ext cx="2286000" cy="2847950"/>
            <a:chOff x="0" y="2295575"/>
            <a:chExt cx="2286000" cy="2847950"/>
          </a:xfrm>
        </p:grpSpPr>
        <p:grpSp>
          <p:nvGrpSpPr>
            <p:cNvPr id="63" name="Google Shape;63;p13"/>
            <p:cNvGrpSpPr/>
            <p:nvPr/>
          </p:nvGrpSpPr>
          <p:grpSpPr>
            <a:xfrm>
              <a:off x="0" y="2295575"/>
              <a:ext cx="2286000" cy="2847950"/>
              <a:chOff x="0" y="2295575"/>
              <a:chExt cx="2286000" cy="2847950"/>
            </a:xfrm>
          </p:grpSpPr>
          <p:sp>
            <p:nvSpPr>
              <p:cNvPr id="64" name="Google Shape;64;p13"/>
              <p:cNvSpPr/>
              <p:nvPr/>
            </p:nvSpPr>
            <p:spPr>
              <a:xfrm>
                <a:off x="0" y="2823925"/>
                <a:ext cx="2286000" cy="2319600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13"/>
              <p:cNvSpPr/>
              <p:nvPr/>
            </p:nvSpPr>
            <p:spPr>
              <a:xfrm>
                <a:off x="0" y="2295575"/>
                <a:ext cx="2286000" cy="53700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6" name="Google Shape;66;p13"/>
            <p:cNvSpPr txBox="1"/>
            <p:nvPr/>
          </p:nvSpPr>
          <p:spPr>
            <a:xfrm>
              <a:off x="216306" y="2441100"/>
              <a:ext cx="1479900" cy="26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0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Feb - March 2019</a:t>
              </a:r>
              <a:endParaRPr sz="10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216300" y="3050050"/>
              <a:ext cx="1853400" cy="79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b="1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Presentations to CTC Coalition and HHS Advisory Cmte</a:t>
              </a:r>
              <a:endParaRPr sz="1200" b="1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216300" y="3896950"/>
              <a:ext cx="1853400" cy="99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BPHE tobacco staff present to CTC coalition and HHS Advisory Committee on vaping.  </a:t>
              </a:r>
              <a:endParaRPr sz="9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None/>
              </a:pPr>
              <a:r>
                <a:rPr lang="en" sz="9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HHS Adv Cmte recommends BOH Study Session </a:t>
              </a:r>
              <a:endParaRPr sz="9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69" name="Google Shape;69;p13"/>
            <p:cNvCxnSpPr/>
            <p:nvPr/>
          </p:nvCxnSpPr>
          <p:spPr>
            <a:xfrm>
              <a:off x="2286000" y="2295575"/>
              <a:ext cx="0" cy="28374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dot"/>
              <a:round/>
              <a:headEnd type="none" w="sm" len="sm"/>
              <a:tailEnd type="none" w="sm" len="sm"/>
            </a:ln>
          </p:spPr>
        </p:cxnSp>
      </p:grpSp>
      <p:grpSp>
        <p:nvGrpSpPr>
          <p:cNvPr id="70" name="Google Shape;70;p13"/>
          <p:cNvGrpSpPr/>
          <p:nvPr/>
        </p:nvGrpSpPr>
        <p:grpSpPr>
          <a:xfrm>
            <a:off x="2286000" y="2295575"/>
            <a:ext cx="2286000" cy="2847950"/>
            <a:chOff x="0" y="2295575"/>
            <a:chExt cx="2286000" cy="2847950"/>
          </a:xfrm>
        </p:grpSpPr>
        <p:grpSp>
          <p:nvGrpSpPr>
            <p:cNvPr id="71" name="Google Shape;71;p13"/>
            <p:cNvGrpSpPr/>
            <p:nvPr/>
          </p:nvGrpSpPr>
          <p:grpSpPr>
            <a:xfrm>
              <a:off x="0" y="2295575"/>
              <a:ext cx="2286000" cy="2847950"/>
              <a:chOff x="0" y="2295575"/>
              <a:chExt cx="2286000" cy="2847950"/>
            </a:xfrm>
          </p:grpSpPr>
          <p:sp>
            <p:nvSpPr>
              <p:cNvPr id="72" name="Google Shape;72;p13"/>
              <p:cNvSpPr/>
              <p:nvPr/>
            </p:nvSpPr>
            <p:spPr>
              <a:xfrm>
                <a:off x="0" y="2823925"/>
                <a:ext cx="2286000" cy="2319600"/>
              </a:xfrm>
              <a:prstGeom prst="rect">
                <a:avLst/>
              </a:prstGeom>
              <a:solidFill>
                <a:srgbClr val="1B78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13"/>
              <p:cNvSpPr/>
              <p:nvPr/>
            </p:nvSpPr>
            <p:spPr>
              <a:xfrm>
                <a:off x="0" y="2295575"/>
                <a:ext cx="2286000" cy="53700"/>
              </a:xfrm>
              <a:prstGeom prst="rect">
                <a:avLst/>
              </a:prstGeom>
              <a:solidFill>
                <a:srgbClr val="1B78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4" name="Google Shape;74;p13"/>
            <p:cNvSpPr txBox="1"/>
            <p:nvPr/>
          </p:nvSpPr>
          <p:spPr>
            <a:xfrm>
              <a:off x="216291" y="2441107"/>
              <a:ext cx="871200" cy="26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000">
                  <a:solidFill>
                    <a:srgbClr val="1B786E"/>
                  </a:solidFill>
                  <a:latin typeface="Roboto"/>
                  <a:ea typeface="Roboto"/>
                  <a:cs typeface="Roboto"/>
                  <a:sym typeface="Roboto"/>
                </a:rPr>
                <a:t>Jan 2019</a:t>
              </a:r>
              <a:endParaRPr sz="1000">
                <a:solidFill>
                  <a:srgbClr val="1B786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216300" y="3050050"/>
              <a:ext cx="1853400" cy="79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RMC Train the Trainer on Vaping </a:t>
              </a:r>
              <a:endParaRPr sz="12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76" name="Google Shape;76;p13"/>
            <p:cNvSpPr txBox="1"/>
            <p:nvPr/>
          </p:nvSpPr>
          <p:spPr>
            <a:xfrm>
              <a:off x="216300" y="3896950"/>
              <a:ext cx="1853400" cy="99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9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Broomfield staff and community members become trained in how to educate our community about vaping “How to Talk with Young People About Vaping”</a:t>
              </a:r>
              <a:endParaRPr sz="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77" name="Google Shape;77;p13"/>
            <p:cNvCxnSpPr/>
            <p:nvPr/>
          </p:nvCxnSpPr>
          <p:spPr>
            <a:xfrm>
              <a:off x="2286000" y="2295575"/>
              <a:ext cx="0" cy="2837400"/>
            </a:xfrm>
            <a:prstGeom prst="straightConnector1">
              <a:avLst/>
            </a:prstGeom>
            <a:noFill/>
            <a:ln w="9525" cap="flat" cmpd="sng">
              <a:solidFill>
                <a:srgbClr val="83E3D9"/>
              </a:solidFill>
              <a:prstDash val="dot"/>
              <a:round/>
              <a:headEnd type="none" w="sm" len="sm"/>
              <a:tailEnd type="none" w="sm" len="sm"/>
            </a:ln>
          </p:spPr>
        </p:cxnSp>
      </p:grpSp>
      <p:grpSp>
        <p:nvGrpSpPr>
          <p:cNvPr id="78" name="Google Shape;78;p13"/>
          <p:cNvGrpSpPr/>
          <p:nvPr/>
        </p:nvGrpSpPr>
        <p:grpSpPr>
          <a:xfrm>
            <a:off x="0" y="2295575"/>
            <a:ext cx="2286000" cy="2847950"/>
            <a:chOff x="0" y="2295575"/>
            <a:chExt cx="2286000" cy="2847950"/>
          </a:xfrm>
        </p:grpSpPr>
        <p:grpSp>
          <p:nvGrpSpPr>
            <p:cNvPr id="79" name="Google Shape;79;p13"/>
            <p:cNvGrpSpPr/>
            <p:nvPr/>
          </p:nvGrpSpPr>
          <p:grpSpPr>
            <a:xfrm>
              <a:off x="0" y="2295575"/>
              <a:ext cx="2286000" cy="2847950"/>
              <a:chOff x="0" y="2295575"/>
              <a:chExt cx="2286000" cy="2847950"/>
            </a:xfrm>
          </p:grpSpPr>
          <p:sp>
            <p:nvSpPr>
              <p:cNvPr id="80" name="Google Shape;80;p13"/>
              <p:cNvSpPr/>
              <p:nvPr/>
            </p:nvSpPr>
            <p:spPr>
              <a:xfrm>
                <a:off x="0" y="2823925"/>
                <a:ext cx="2286000" cy="2319600"/>
              </a:xfrm>
              <a:prstGeom prst="rect">
                <a:avLst/>
              </a:prstGeom>
              <a:solidFill>
                <a:srgbClr val="1B78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13"/>
              <p:cNvSpPr/>
              <p:nvPr/>
            </p:nvSpPr>
            <p:spPr>
              <a:xfrm>
                <a:off x="0" y="2295575"/>
                <a:ext cx="2286000" cy="53700"/>
              </a:xfrm>
              <a:prstGeom prst="rect">
                <a:avLst/>
              </a:prstGeom>
              <a:solidFill>
                <a:srgbClr val="1B78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" name="Google Shape;82;p13"/>
            <p:cNvSpPr txBox="1"/>
            <p:nvPr/>
          </p:nvSpPr>
          <p:spPr>
            <a:xfrm>
              <a:off x="216300" y="2441100"/>
              <a:ext cx="1233900" cy="26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000">
                  <a:solidFill>
                    <a:srgbClr val="1B786E"/>
                  </a:solidFill>
                  <a:latin typeface="Roboto"/>
                  <a:ea typeface="Roboto"/>
                  <a:cs typeface="Roboto"/>
                  <a:sym typeface="Roboto"/>
                </a:rPr>
                <a:t>Fall/Winter 2018</a:t>
              </a:r>
              <a:endParaRPr sz="1000">
                <a:solidFill>
                  <a:srgbClr val="1B786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83" name="Google Shape;83;p13"/>
            <p:cNvSpPr txBox="1"/>
            <p:nvPr/>
          </p:nvSpPr>
          <p:spPr>
            <a:xfrm>
              <a:off x="216300" y="3896950"/>
              <a:ext cx="1853400" cy="99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9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Key findings - high teen vaping rates; Broomfield among highest in state and nation.</a:t>
              </a:r>
              <a:endParaRPr sz="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84" name="Google Shape;84;p13"/>
            <p:cNvCxnSpPr/>
            <p:nvPr/>
          </p:nvCxnSpPr>
          <p:spPr>
            <a:xfrm>
              <a:off x="2286000" y="2295575"/>
              <a:ext cx="0" cy="2837400"/>
            </a:xfrm>
            <a:prstGeom prst="straightConnector1">
              <a:avLst/>
            </a:prstGeom>
            <a:noFill/>
            <a:ln w="9525" cap="flat" cmpd="sng">
              <a:solidFill>
                <a:srgbClr val="83E3D9"/>
              </a:solidFill>
              <a:prstDash val="dot"/>
              <a:round/>
              <a:headEnd type="none" w="sm" len="sm"/>
              <a:tailEnd type="none" w="sm" len="sm"/>
            </a:ln>
          </p:spPr>
        </p:cxnSp>
        <p:sp>
          <p:nvSpPr>
            <p:cNvPr id="85" name="Google Shape;85;p13"/>
            <p:cNvSpPr txBox="1"/>
            <p:nvPr/>
          </p:nvSpPr>
          <p:spPr>
            <a:xfrm>
              <a:off x="216300" y="3050050"/>
              <a:ext cx="1853400" cy="79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Tobacco Assessment</a:t>
              </a:r>
              <a:endParaRPr sz="12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Broomfield Vaping Policy Development Timeline (Cont’d)</a:t>
            </a:r>
            <a:endParaRPr/>
          </a:p>
        </p:txBody>
      </p:sp>
      <p:grpSp>
        <p:nvGrpSpPr>
          <p:cNvPr id="91" name="Google Shape;91;p14"/>
          <p:cNvGrpSpPr/>
          <p:nvPr/>
        </p:nvGrpSpPr>
        <p:grpSpPr>
          <a:xfrm>
            <a:off x="6858000" y="2295575"/>
            <a:ext cx="2286000" cy="2847950"/>
            <a:chOff x="0" y="2295575"/>
            <a:chExt cx="2286000" cy="2847950"/>
          </a:xfrm>
        </p:grpSpPr>
        <p:grpSp>
          <p:nvGrpSpPr>
            <p:cNvPr id="92" name="Google Shape;92;p14"/>
            <p:cNvGrpSpPr/>
            <p:nvPr/>
          </p:nvGrpSpPr>
          <p:grpSpPr>
            <a:xfrm>
              <a:off x="0" y="2295575"/>
              <a:ext cx="2286000" cy="2847950"/>
              <a:chOff x="0" y="2295575"/>
              <a:chExt cx="2286000" cy="2847950"/>
            </a:xfrm>
          </p:grpSpPr>
          <p:sp>
            <p:nvSpPr>
              <p:cNvPr id="93" name="Google Shape;93;p14"/>
              <p:cNvSpPr/>
              <p:nvPr/>
            </p:nvSpPr>
            <p:spPr>
              <a:xfrm>
                <a:off x="0" y="2823925"/>
                <a:ext cx="2286000" cy="2319600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14"/>
              <p:cNvSpPr/>
              <p:nvPr/>
            </p:nvSpPr>
            <p:spPr>
              <a:xfrm>
                <a:off x="0" y="2295575"/>
                <a:ext cx="2286000" cy="53700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5" name="Google Shape;95;p14"/>
            <p:cNvSpPr txBox="1"/>
            <p:nvPr/>
          </p:nvSpPr>
          <p:spPr>
            <a:xfrm>
              <a:off x="216299" y="2441100"/>
              <a:ext cx="1528800" cy="26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0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Sept - Oct  2019</a:t>
              </a:r>
              <a:endParaRPr sz="10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6" name="Google Shape;96;p14"/>
            <p:cNvSpPr txBox="1"/>
            <p:nvPr/>
          </p:nvSpPr>
          <p:spPr>
            <a:xfrm>
              <a:off x="216300" y="3050050"/>
              <a:ext cx="1853400" cy="79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b="1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1st and 2nd Readings</a:t>
              </a:r>
              <a:endParaRPr sz="1200" b="1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97" name="Google Shape;97;p14"/>
            <p:cNvSpPr txBox="1"/>
            <p:nvPr/>
          </p:nvSpPr>
          <p:spPr>
            <a:xfrm>
              <a:off x="216300" y="3724900"/>
              <a:ext cx="1853400" cy="109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Council votes to approve both ordinances covering 3 policies: TRL, T21, Smoke-free</a:t>
              </a:r>
              <a:endParaRPr sz="9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None/>
              </a:pPr>
              <a:r>
                <a:rPr lang="en" sz="9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Discussed flavor bans and military exemptions from T21, but not moved forward</a:t>
              </a:r>
              <a:endParaRPr sz="9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98" name="Google Shape;98;p14"/>
          <p:cNvGrpSpPr/>
          <p:nvPr/>
        </p:nvGrpSpPr>
        <p:grpSpPr>
          <a:xfrm>
            <a:off x="4572000" y="2295575"/>
            <a:ext cx="2286000" cy="2847950"/>
            <a:chOff x="0" y="2295575"/>
            <a:chExt cx="2286000" cy="2847950"/>
          </a:xfrm>
        </p:grpSpPr>
        <p:grpSp>
          <p:nvGrpSpPr>
            <p:cNvPr id="99" name="Google Shape;99;p14"/>
            <p:cNvGrpSpPr/>
            <p:nvPr/>
          </p:nvGrpSpPr>
          <p:grpSpPr>
            <a:xfrm>
              <a:off x="0" y="2295575"/>
              <a:ext cx="2286000" cy="2847950"/>
              <a:chOff x="0" y="2295575"/>
              <a:chExt cx="2286000" cy="2847950"/>
            </a:xfrm>
          </p:grpSpPr>
          <p:sp>
            <p:nvSpPr>
              <p:cNvPr id="100" name="Google Shape;100;p14"/>
              <p:cNvSpPr/>
              <p:nvPr/>
            </p:nvSpPr>
            <p:spPr>
              <a:xfrm>
                <a:off x="0" y="2823925"/>
                <a:ext cx="2286000" cy="2319600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01;p14"/>
              <p:cNvSpPr/>
              <p:nvPr/>
            </p:nvSpPr>
            <p:spPr>
              <a:xfrm>
                <a:off x="0" y="2295575"/>
                <a:ext cx="2286000" cy="53700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2" name="Google Shape;102;p14"/>
            <p:cNvSpPr txBox="1"/>
            <p:nvPr/>
          </p:nvSpPr>
          <p:spPr>
            <a:xfrm>
              <a:off x="216306" y="2441100"/>
              <a:ext cx="1479900" cy="26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0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Aug 2019</a:t>
              </a:r>
              <a:endParaRPr sz="10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3" name="Google Shape;103;p14"/>
            <p:cNvSpPr txBox="1"/>
            <p:nvPr/>
          </p:nvSpPr>
          <p:spPr>
            <a:xfrm>
              <a:off x="216300" y="3050050"/>
              <a:ext cx="1853400" cy="79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b="1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Board of Health Study Session #2</a:t>
              </a:r>
              <a:endParaRPr sz="1200" b="1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04" name="Google Shape;104;p14"/>
            <p:cNvSpPr txBox="1"/>
            <p:nvPr/>
          </p:nvSpPr>
          <p:spPr>
            <a:xfrm>
              <a:off x="216300" y="3627125"/>
              <a:ext cx="1853400" cy="12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BPHE present on 4 policies: </a:t>
              </a:r>
              <a:endParaRPr sz="9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1) TRL </a:t>
              </a:r>
              <a:endParaRPr sz="9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2) T21 </a:t>
              </a:r>
              <a:endParaRPr sz="9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3) Regulating price </a:t>
              </a:r>
              <a:endParaRPr sz="9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4) Smoke-free expansions</a:t>
              </a:r>
              <a:endParaRPr sz="9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9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rgbClr val="5E5E5E"/>
                  </a:solidFill>
                  <a:latin typeface="Roboto"/>
                  <a:ea typeface="Roboto"/>
                  <a:cs typeface="Roboto"/>
                  <a:sym typeface="Roboto"/>
                </a:rPr>
                <a:t>Requests ordinances on TRL/T21 and Smoke-free expansions</a:t>
              </a:r>
              <a:endParaRPr sz="900">
                <a:solidFill>
                  <a:srgbClr val="5E5E5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05" name="Google Shape;105;p14"/>
            <p:cNvCxnSpPr/>
            <p:nvPr/>
          </p:nvCxnSpPr>
          <p:spPr>
            <a:xfrm>
              <a:off x="2286000" y="2295575"/>
              <a:ext cx="0" cy="2837400"/>
            </a:xfrm>
            <a:prstGeom prst="straightConnector1">
              <a:avLst/>
            </a:prstGeom>
            <a:noFill/>
            <a:ln w="9525" cap="flat" cmpd="sng">
              <a:solidFill>
                <a:srgbClr val="D9D9D9"/>
              </a:solidFill>
              <a:prstDash val="dot"/>
              <a:round/>
              <a:headEnd type="none" w="sm" len="sm"/>
              <a:tailEnd type="none" w="sm" len="sm"/>
            </a:ln>
          </p:spPr>
        </p:cxnSp>
      </p:grpSp>
      <p:grpSp>
        <p:nvGrpSpPr>
          <p:cNvPr id="106" name="Google Shape;106;p14"/>
          <p:cNvGrpSpPr/>
          <p:nvPr/>
        </p:nvGrpSpPr>
        <p:grpSpPr>
          <a:xfrm>
            <a:off x="2286000" y="2295575"/>
            <a:ext cx="2286000" cy="2847950"/>
            <a:chOff x="0" y="2295575"/>
            <a:chExt cx="2286000" cy="2847950"/>
          </a:xfrm>
        </p:grpSpPr>
        <p:grpSp>
          <p:nvGrpSpPr>
            <p:cNvPr id="107" name="Google Shape;107;p14"/>
            <p:cNvGrpSpPr/>
            <p:nvPr/>
          </p:nvGrpSpPr>
          <p:grpSpPr>
            <a:xfrm>
              <a:off x="0" y="2295575"/>
              <a:ext cx="2286000" cy="2847950"/>
              <a:chOff x="0" y="2295575"/>
              <a:chExt cx="2286000" cy="2847950"/>
            </a:xfrm>
          </p:grpSpPr>
          <p:sp>
            <p:nvSpPr>
              <p:cNvPr id="108" name="Google Shape;108;p14"/>
              <p:cNvSpPr/>
              <p:nvPr/>
            </p:nvSpPr>
            <p:spPr>
              <a:xfrm>
                <a:off x="0" y="2823925"/>
                <a:ext cx="2286000" cy="2319600"/>
              </a:xfrm>
              <a:prstGeom prst="rect">
                <a:avLst/>
              </a:prstGeom>
              <a:solidFill>
                <a:srgbClr val="1B78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09;p14"/>
              <p:cNvSpPr/>
              <p:nvPr/>
            </p:nvSpPr>
            <p:spPr>
              <a:xfrm>
                <a:off x="0" y="2295575"/>
                <a:ext cx="2286000" cy="53700"/>
              </a:xfrm>
              <a:prstGeom prst="rect">
                <a:avLst/>
              </a:prstGeom>
              <a:solidFill>
                <a:srgbClr val="1B78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0" name="Google Shape;110;p14"/>
            <p:cNvSpPr txBox="1"/>
            <p:nvPr/>
          </p:nvSpPr>
          <p:spPr>
            <a:xfrm>
              <a:off x="216302" y="2441100"/>
              <a:ext cx="1110900" cy="26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000">
                  <a:solidFill>
                    <a:srgbClr val="1B786E"/>
                  </a:solidFill>
                  <a:latin typeface="Roboto"/>
                  <a:ea typeface="Roboto"/>
                  <a:cs typeface="Roboto"/>
                  <a:sym typeface="Roboto"/>
                </a:rPr>
                <a:t>Summer 2019</a:t>
              </a:r>
              <a:endParaRPr sz="1000">
                <a:solidFill>
                  <a:srgbClr val="1B786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1" name="Google Shape;111;p14"/>
            <p:cNvSpPr txBox="1"/>
            <p:nvPr/>
          </p:nvSpPr>
          <p:spPr>
            <a:xfrm>
              <a:off x="216300" y="3050050"/>
              <a:ext cx="1853400" cy="79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CTC summer youth internship: vaping and public health policy</a:t>
              </a:r>
              <a:endParaRPr sz="12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2" name="Google Shape;112;p14"/>
            <p:cNvSpPr txBox="1"/>
            <p:nvPr/>
          </p:nvSpPr>
          <p:spPr>
            <a:xfrm>
              <a:off x="216300" y="3896950"/>
              <a:ext cx="1853400" cy="99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9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Broomfield CTC and Tobacco staff collaborate on hosting a youth internship - educating youth on public health policy and using vaping as an example</a:t>
              </a:r>
              <a:endParaRPr sz="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13" name="Google Shape;113;p14"/>
            <p:cNvCxnSpPr/>
            <p:nvPr/>
          </p:nvCxnSpPr>
          <p:spPr>
            <a:xfrm>
              <a:off x="2286000" y="2295575"/>
              <a:ext cx="0" cy="2837400"/>
            </a:xfrm>
            <a:prstGeom prst="straightConnector1">
              <a:avLst/>
            </a:prstGeom>
            <a:noFill/>
            <a:ln w="9525" cap="flat" cmpd="sng">
              <a:solidFill>
                <a:srgbClr val="83E3D9"/>
              </a:solidFill>
              <a:prstDash val="dot"/>
              <a:round/>
              <a:headEnd type="none" w="sm" len="sm"/>
              <a:tailEnd type="none" w="sm" len="sm"/>
            </a:ln>
          </p:spPr>
        </p:cxnSp>
      </p:grpSp>
      <p:grpSp>
        <p:nvGrpSpPr>
          <p:cNvPr id="114" name="Google Shape;114;p14"/>
          <p:cNvGrpSpPr/>
          <p:nvPr/>
        </p:nvGrpSpPr>
        <p:grpSpPr>
          <a:xfrm>
            <a:off x="0" y="2295575"/>
            <a:ext cx="2286000" cy="2847950"/>
            <a:chOff x="0" y="2295575"/>
            <a:chExt cx="2286000" cy="2847950"/>
          </a:xfrm>
        </p:grpSpPr>
        <p:grpSp>
          <p:nvGrpSpPr>
            <p:cNvPr id="115" name="Google Shape;115;p14"/>
            <p:cNvGrpSpPr/>
            <p:nvPr/>
          </p:nvGrpSpPr>
          <p:grpSpPr>
            <a:xfrm>
              <a:off x="0" y="2295575"/>
              <a:ext cx="2286000" cy="2847950"/>
              <a:chOff x="0" y="2295575"/>
              <a:chExt cx="2286000" cy="2847950"/>
            </a:xfrm>
          </p:grpSpPr>
          <p:sp>
            <p:nvSpPr>
              <p:cNvPr id="116" name="Google Shape;116;p14"/>
              <p:cNvSpPr/>
              <p:nvPr/>
            </p:nvSpPr>
            <p:spPr>
              <a:xfrm>
                <a:off x="0" y="2823925"/>
                <a:ext cx="2286000" cy="2319600"/>
              </a:xfrm>
              <a:prstGeom prst="rect">
                <a:avLst/>
              </a:prstGeom>
              <a:solidFill>
                <a:srgbClr val="1B78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14"/>
              <p:cNvSpPr/>
              <p:nvPr/>
            </p:nvSpPr>
            <p:spPr>
              <a:xfrm>
                <a:off x="0" y="2295575"/>
                <a:ext cx="2286000" cy="53700"/>
              </a:xfrm>
              <a:prstGeom prst="rect">
                <a:avLst/>
              </a:prstGeom>
              <a:solidFill>
                <a:srgbClr val="1B78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8" name="Google Shape;118;p14"/>
            <p:cNvSpPr txBox="1"/>
            <p:nvPr/>
          </p:nvSpPr>
          <p:spPr>
            <a:xfrm>
              <a:off x="216300" y="2441100"/>
              <a:ext cx="1233900" cy="26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1600"/>
                </a:spcAft>
                <a:buNone/>
              </a:pPr>
              <a:r>
                <a:rPr lang="en" sz="1000">
                  <a:solidFill>
                    <a:srgbClr val="1B786E"/>
                  </a:solidFill>
                  <a:latin typeface="Roboto"/>
                  <a:ea typeface="Roboto"/>
                  <a:cs typeface="Roboto"/>
                  <a:sym typeface="Roboto"/>
                </a:rPr>
                <a:t>April 2019</a:t>
              </a:r>
              <a:endParaRPr sz="1000">
                <a:solidFill>
                  <a:srgbClr val="1B786E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19" name="Google Shape;119;p14"/>
            <p:cNvSpPr txBox="1"/>
            <p:nvPr/>
          </p:nvSpPr>
          <p:spPr>
            <a:xfrm>
              <a:off x="216300" y="3686325"/>
              <a:ext cx="1853400" cy="1206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BPHE presents to BOH on problem of youth vaping and suggests policies as potential solutions (smoke-free, TRL, T21, price, flavor bans)</a:t>
              </a:r>
              <a:endParaRPr sz="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None/>
              </a:pPr>
              <a:r>
                <a:rPr lang="en" sz="9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BOH requests a second study session to discuss the policies</a:t>
              </a:r>
              <a:endParaRPr sz="9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120" name="Google Shape;120;p14"/>
            <p:cNvCxnSpPr/>
            <p:nvPr/>
          </p:nvCxnSpPr>
          <p:spPr>
            <a:xfrm>
              <a:off x="2286000" y="2295575"/>
              <a:ext cx="0" cy="2837400"/>
            </a:xfrm>
            <a:prstGeom prst="straightConnector1">
              <a:avLst/>
            </a:prstGeom>
            <a:noFill/>
            <a:ln w="9525" cap="flat" cmpd="sng">
              <a:solidFill>
                <a:srgbClr val="83E3D9"/>
              </a:solidFill>
              <a:prstDash val="dot"/>
              <a:round/>
              <a:headEnd type="none" w="sm" len="sm"/>
              <a:tailEnd type="none" w="sm" len="sm"/>
            </a:ln>
          </p:spPr>
        </p:cxnSp>
        <p:sp>
          <p:nvSpPr>
            <p:cNvPr id="121" name="Google Shape;121;p14"/>
            <p:cNvSpPr txBox="1"/>
            <p:nvPr/>
          </p:nvSpPr>
          <p:spPr>
            <a:xfrm>
              <a:off x="216300" y="3050050"/>
              <a:ext cx="1853400" cy="79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Board of Health Study Session #1</a:t>
              </a:r>
              <a:endParaRPr sz="12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286</Words>
  <Application>Microsoft Office PowerPoint</Application>
  <PresentationFormat>On-screen Show (16:9)</PresentationFormat>
  <Paragraphs>36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Roboto</vt:lpstr>
      <vt:lpstr>Simple Light</vt:lpstr>
      <vt:lpstr>Broomfield Vaping Policy Development Timeline</vt:lpstr>
      <vt:lpstr>Broomfield Vaping Policy Development Timeline (Cont’d)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Broomfield Vaping Policy Development Timeline</dc:title>
  <dc:creator>Metzinger, Jenna</dc:creator>
  <cp:lastModifiedBy>Metzinger, Jenna</cp:lastModifiedBy>
  <cp:revision>1</cp:revision>
  <dcterms:modified xsi:type="dcterms:W3CDTF">2020-03-03T21:13:24Z</dcterms:modified>
</cp:coreProperties>
</file>