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9144000" cy="5143500" type="screen16x9"/>
  <p:notesSz cx="6858000" cy="9144000"/>
  <p:embeddedFontLst>
    <p:embeddedFont>
      <p:font typeface="Lato" panose="020B0604020202020204" charset="0"/>
      <p:regular r:id="rId21"/>
      <p:bold r:id="rId22"/>
      <p:italic r:id="rId23"/>
      <p:boldItalic r:id="rId24"/>
    </p:embeddedFont>
    <p:embeddedFont>
      <p:font typeface="Raleway"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C847B6-4EAF-4CBB-BDE3-86391A66725F}">
  <a:tblStyle styleId="{A6C847B6-4EAF-4CBB-BDE3-86391A6672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400" d="100"/>
        <a:sy n="400" d="100"/>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06a92e0bd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06a92e0bd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965474a9_3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23630543_5_2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23630543_5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2"/>
              </a:buClr>
              <a:buSzPts val="1100"/>
              <a:buFont typeface="Arial"/>
              <a:buNone/>
            </a:pPr>
            <a:r>
              <a:rPr lang="en"/>
              <a:t>This distance requirement does not apply to businesses that sold cigarettes, tobacco products or nicotine products prior to July 1, 2021;</a:t>
            </a:r>
            <a:r>
              <a:rPr lang="en" sz="700">
                <a:latin typeface="Times New Roman"/>
                <a:ea typeface="Times New Roman"/>
                <a:cs typeface="Times New Roman"/>
                <a:sym typeface="Times New Roman"/>
              </a:rPr>
              <a:t> </a:t>
            </a:r>
            <a:r>
              <a:rPr lang="en"/>
              <a:t>This distance requiremThis distance requirement does not apply to businesses that sold cigarettes, tobacco products or nicotine products prior to July 1, 2021;ent does not apply to businesses that sold cigarettes, tobacco products or nicotine products prior to July 1, 2021;</a:t>
            </a: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457200" lvl="0" indent="-298450" algn="l" rtl="0">
              <a:lnSpc>
                <a:spcPct val="115000"/>
              </a:lnSpc>
              <a:spcBef>
                <a:spcPts val="1200"/>
              </a:spcBef>
              <a:spcAft>
                <a:spcPts val="0"/>
              </a:spcAft>
              <a:buClr>
                <a:schemeClr val="lt1"/>
              </a:buClr>
              <a:buSzPts val="1100"/>
              <a:buFont typeface="Arial"/>
              <a:buChar char="●"/>
            </a:pPr>
            <a:r>
              <a:rPr lang="en" b="1">
                <a:solidFill>
                  <a:schemeClr val="lt1"/>
                </a:solidFill>
              </a:rPr>
              <a:t>allow greater than 500’ from a school and other facilities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965474a9_3_37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e965474a9_3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b9a0b074_1_12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cb9a0b074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2"/>
              </a:buClr>
              <a:buSzPts val="1100"/>
              <a:buFont typeface="Arial"/>
              <a:buNone/>
            </a:pPr>
            <a:r>
              <a:rPr lang="en" sz="1400">
                <a:solidFill>
                  <a:schemeClr val="dk2"/>
                </a:solidFill>
                <a:latin typeface="Lato"/>
                <a:ea typeface="Lato"/>
                <a:cs typeface="Lato"/>
                <a:sym typeface="Lato"/>
              </a:rPr>
              <a:t>The Division will further define product delivery requirements and product delivery permits.</a:t>
            </a:r>
            <a:r>
              <a:rPr lang="en">
                <a:solidFill>
                  <a:schemeClr val="dk2"/>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b9a0b074_1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b9a0b074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b9a0b074_1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cb9a0b074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965474a9_3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965474a9_3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cb9a0b074_1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cb9a0b074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100" b="0" dirty="0">
                <a:latin typeface="Lato"/>
                <a:ea typeface="Lato"/>
                <a:cs typeface="Lato"/>
                <a:sym typeface="Lato"/>
              </a:rPr>
              <a:t>Parts of the new law are still to be determined and will be ruled upon by the Department of Revenue, Division of Alcohol and Tobacco (Division).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b9a0b07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23630543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Municipalities and counties may not institute a law that reduces the minimum legal sales age below 21.</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06a92e0bd_0_10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06a92e0b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dirty="0">
                <a:solidFill>
                  <a:schemeClr val="dk2"/>
                </a:solidFill>
              </a:rPr>
              <a:t>The penalty for possession of cigarettes and tobacco products by persons under 18 years of age previously in Colorado’s Teen Tobacco Use Prevention Act (TTUPA)[i] has been removed and amended with language that prohibits the sale of cigarettes and tobacco products to persons under 21 years of age</a:t>
            </a:r>
            <a:endParaRPr dirty="0">
              <a:solidFill>
                <a:schemeClr val="dk2"/>
              </a:solidFill>
            </a:endParaRPr>
          </a:p>
          <a:p>
            <a:pPr marL="0" lvl="0" indent="0" algn="l" rtl="0">
              <a:spcBef>
                <a:spcPts val="16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251bb473_0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06a92e0bd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06a92e0b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HB20-1001 </a:t>
            </a:r>
            <a:br>
              <a:rPr lang="en" dirty="0"/>
            </a:br>
            <a:r>
              <a:rPr lang="en" dirty="0"/>
              <a:t>Concerning Nicotine Product Regulations</a:t>
            </a:r>
            <a:endParaRPr dirty="0"/>
          </a:p>
        </p:txBody>
      </p:sp>
      <p:sp>
        <p:nvSpPr>
          <p:cNvPr id="73" name="Google Shape;73;p13"/>
          <p:cNvSpPr txBox="1">
            <a:spLocks noGrp="1"/>
          </p:cNvSpPr>
          <p:nvPr>
            <p:ph type="subTitle" idx="1"/>
          </p:nvPr>
        </p:nvSpPr>
        <p:spPr>
          <a:xfrm>
            <a:off x="2371725" y="1950899"/>
            <a:ext cx="6331500" cy="18526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What It Is the State Law and What Happens Now</a:t>
            </a:r>
            <a:endParaRPr sz="2400" b="1" dirty="0"/>
          </a:p>
        </p:txBody>
      </p:sp>
      <p:pic>
        <p:nvPicPr>
          <p:cNvPr id="3" name="Picture 2" descr="A close up of a logo&#10;&#10;Description automatically generated">
            <a:extLst>
              <a:ext uri="{FF2B5EF4-FFF2-40B4-BE49-F238E27FC236}">
                <a16:creationId xmlns:a16="http://schemas.microsoft.com/office/drawing/2014/main" id="{B309DF4F-1391-4AC1-A31C-137DCE3B81D4}"/>
              </a:ext>
            </a:extLst>
          </p:cNvPr>
          <p:cNvPicPr>
            <a:picLocks noChangeAspect="1"/>
          </p:cNvPicPr>
          <p:nvPr/>
        </p:nvPicPr>
        <p:blipFill>
          <a:blip r:embed="rId3"/>
          <a:stretch>
            <a:fillRect/>
          </a:stretch>
        </p:blipFill>
        <p:spPr>
          <a:xfrm>
            <a:off x="4787153" y="3568886"/>
            <a:ext cx="4075476" cy="12484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283099" y="712150"/>
            <a:ext cx="86223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solidFill>
                  <a:schemeClr val="accent5"/>
                </a:solidFill>
              </a:rPr>
              <a:t>Vending machines allowed in licensed gaming establishments only.  </a:t>
            </a:r>
            <a:endParaRPr sz="2400" b="0"/>
          </a:p>
        </p:txBody>
      </p:sp>
      <p:grpSp>
        <p:nvGrpSpPr>
          <p:cNvPr id="145" name="Google Shape;145;p22"/>
          <p:cNvGrpSpPr/>
          <p:nvPr/>
        </p:nvGrpSpPr>
        <p:grpSpPr>
          <a:xfrm>
            <a:off x="7106774" y="2945446"/>
            <a:ext cx="1886215" cy="2055792"/>
            <a:chOff x="6803275" y="395363"/>
            <a:chExt cx="2212050" cy="2537076"/>
          </a:xfrm>
        </p:grpSpPr>
        <p:pic>
          <p:nvPicPr>
            <p:cNvPr id="146" name="Google Shape;146;p22"/>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47" name="Google Shape;147;p22"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48" name="Google Shape;148;p22"/>
            <p:cNvSpPr txBox="1"/>
            <p:nvPr/>
          </p:nvSpPr>
          <p:spPr>
            <a:xfrm>
              <a:off x="6944800" y="684231"/>
              <a:ext cx="1929000" cy="20040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b="1">
                <a:solidFill>
                  <a:schemeClr val="dk1"/>
                </a:solidFill>
                <a:latin typeface="Raleway"/>
                <a:ea typeface="Raleway"/>
                <a:cs typeface="Raleway"/>
                <a:sym typeface="Raleway"/>
              </a:endParaRPr>
            </a:p>
            <a:p>
              <a:pPr marL="0" lvl="0" indent="0" algn="ctr" rtl="0">
                <a:spcBef>
                  <a:spcPts val="800"/>
                </a:spcBef>
                <a:spcAft>
                  <a:spcPts val="0"/>
                </a:spcAft>
                <a:buClr>
                  <a:schemeClr val="dk2"/>
                </a:buClr>
                <a:buSzPts val="1100"/>
                <a:buFont typeface="Arial"/>
                <a:buNone/>
              </a:pPr>
              <a:r>
                <a:rPr lang="en" b="1">
                  <a:solidFill>
                    <a:schemeClr val="dk1"/>
                  </a:solidFill>
                  <a:latin typeface="Raleway"/>
                  <a:ea typeface="Raleway"/>
                  <a:cs typeface="Raleway"/>
                  <a:sym typeface="Raleway"/>
                </a:rPr>
                <a:t>Must have sign on machine saying 21 and older.</a:t>
              </a:r>
              <a:endParaRPr b="1">
                <a:solidFill>
                  <a:schemeClr val="dk1"/>
                </a:solidFill>
                <a:latin typeface="Raleway"/>
                <a:ea typeface="Raleway"/>
                <a:cs typeface="Raleway"/>
                <a:sym typeface="Raleway"/>
              </a:endParaRPr>
            </a:p>
            <a:p>
              <a:pPr marL="0" lvl="0" indent="0" algn="l" rtl="0">
                <a:spcBef>
                  <a:spcPts val="800"/>
                </a:spcBef>
                <a:spcAft>
                  <a:spcPts val="800"/>
                </a:spcAft>
                <a:buNone/>
              </a:pPr>
              <a:endParaRPr sz="1200" b="1">
                <a:solidFill>
                  <a:schemeClr val="dk2"/>
                </a:solidFill>
                <a:latin typeface="Raleway"/>
                <a:ea typeface="Raleway"/>
                <a:cs typeface="Raleway"/>
                <a:sym typeface="Raleway"/>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0">
                <a:solidFill>
                  <a:schemeClr val="dk2"/>
                </a:solidFill>
              </a:rPr>
              <a:t>Employees must be </a:t>
            </a:r>
            <a:r>
              <a:rPr lang="en">
                <a:solidFill>
                  <a:schemeClr val="accent5"/>
                </a:solidFill>
              </a:rPr>
              <a:t>18</a:t>
            </a:r>
            <a:r>
              <a:rPr lang="en" sz="2400" b="0">
                <a:solidFill>
                  <a:schemeClr val="dk2"/>
                </a:solidFill>
              </a:rPr>
              <a:t> to sell and handle cigarettes, tobacco and nicotine products.</a:t>
            </a:r>
            <a:endParaRPr sz="2400" b="0">
              <a:solidFill>
                <a:schemeClr val="dk2"/>
              </a:solidFill>
            </a:endParaRPr>
          </a:p>
        </p:txBody>
      </p:sp>
      <p:pic>
        <p:nvPicPr>
          <p:cNvPr id="154" name="Google Shape;154;p23"/>
          <p:cNvPicPr preferRelativeResize="0"/>
          <p:nvPr/>
        </p:nvPicPr>
        <p:blipFill>
          <a:blip r:embed="rId3">
            <a:alphaModFix/>
          </a:blip>
          <a:stretch>
            <a:fillRect/>
          </a:stretch>
        </p:blipFill>
        <p:spPr>
          <a:xfrm>
            <a:off x="4572000" y="0"/>
            <a:ext cx="4572000" cy="3338948"/>
          </a:xfrm>
          <a:prstGeom prst="rect">
            <a:avLst/>
          </a:prstGeom>
          <a:noFill/>
          <a:ln>
            <a:noFill/>
          </a:ln>
        </p:spPr>
      </p:pic>
      <p:sp>
        <p:nvSpPr>
          <p:cNvPr id="155" name="Google Shape;155;p23"/>
          <p:cNvSpPr txBox="1"/>
          <p:nvPr/>
        </p:nvSpPr>
        <p:spPr>
          <a:xfrm>
            <a:off x="4572000" y="3578100"/>
            <a:ext cx="4572000" cy="74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aleway"/>
                <a:ea typeface="Raleway"/>
                <a:cs typeface="Raleway"/>
                <a:sym typeface="Raleway"/>
              </a:rPr>
              <a:t>Clerk Age Restrictions</a:t>
            </a:r>
            <a:endParaRPr sz="3000" b="1">
              <a:solidFill>
                <a:srgbClr val="FFFFFF"/>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4"/>
          <p:cNvSpPr/>
          <p:nvPr/>
        </p:nvSpPr>
        <p:spPr>
          <a:xfrm>
            <a:off x="111825" y="205000"/>
            <a:ext cx="4313100" cy="4831500"/>
          </a:xfrm>
          <a:prstGeom prst="rect">
            <a:avLst/>
          </a:prstGeom>
          <a:solidFill>
            <a:srgbClr val="000000">
              <a:alpha val="7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24"/>
          <p:cNvPicPr preferRelativeResize="0"/>
          <p:nvPr/>
        </p:nvPicPr>
        <p:blipFill>
          <a:blip r:embed="rId3">
            <a:alphaModFix/>
          </a:blip>
          <a:stretch>
            <a:fillRect/>
          </a:stretch>
        </p:blipFill>
        <p:spPr>
          <a:xfrm>
            <a:off x="4425000" y="185400"/>
            <a:ext cx="4562150" cy="4851100"/>
          </a:xfrm>
          <a:prstGeom prst="rect">
            <a:avLst/>
          </a:prstGeom>
          <a:noFill/>
          <a:ln>
            <a:noFill/>
          </a:ln>
        </p:spPr>
      </p:pic>
      <p:sp>
        <p:nvSpPr>
          <p:cNvPr id="162" name="Google Shape;162;p24"/>
          <p:cNvSpPr txBox="1">
            <a:spLocks noGrp="1"/>
          </p:cNvSpPr>
          <p:nvPr>
            <p:ph type="body" idx="4294967295"/>
          </p:nvPr>
        </p:nvSpPr>
        <p:spPr>
          <a:xfrm>
            <a:off x="283000" y="529650"/>
            <a:ext cx="3979800" cy="41013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800" b="1">
                <a:solidFill>
                  <a:schemeClr val="accent5"/>
                </a:solidFill>
              </a:rPr>
              <a:t>Retailer Distance from Schools</a:t>
            </a:r>
            <a:endParaRPr sz="2800" b="1">
              <a:solidFill>
                <a:schemeClr val="accent5"/>
              </a:solidFill>
            </a:endParaRPr>
          </a:p>
          <a:p>
            <a:pPr marL="0" lvl="0" indent="0" algn="l" rtl="0">
              <a:spcBef>
                <a:spcPts val="1600"/>
              </a:spcBef>
              <a:spcAft>
                <a:spcPts val="0"/>
              </a:spcAft>
              <a:buNone/>
            </a:pPr>
            <a:r>
              <a:rPr lang="en" sz="1100">
                <a:solidFill>
                  <a:srgbClr val="FFFFFF"/>
                </a:solidFill>
                <a:latin typeface="Arial"/>
                <a:ea typeface="Arial"/>
                <a:cs typeface="Arial"/>
                <a:sym typeface="Arial"/>
              </a:rPr>
              <a:t>After July 1, 2021, a state license will not be approved for any cigarette, tobacco product or nicotine product retailer located within 500’ of a school.</a:t>
            </a:r>
            <a:endParaRPr sz="1100">
              <a:solidFill>
                <a:srgbClr val="FFFFFF"/>
              </a:solidFill>
              <a:latin typeface="Arial"/>
              <a:ea typeface="Arial"/>
              <a:cs typeface="Arial"/>
              <a:sym typeface="Arial"/>
            </a:endParaRPr>
          </a:p>
          <a:p>
            <a:pPr marL="0" lvl="0" indent="0" algn="l" rtl="0">
              <a:spcBef>
                <a:spcPts val="1200"/>
              </a:spcBef>
              <a:spcAft>
                <a:spcPts val="0"/>
              </a:spcAft>
              <a:buNone/>
            </a:pPr>
            <a:endParaRPr sz="700">
              <a:solidFill>
                <a:srgbClr val="FFFFFF"/>
              </a:solidFill>
              <a:latin typeface="Times New Roman"/>
              <a:ea typeface="Times New Roman"/>
              <a:cs typeface="Times New Roman"/>
              <a:sym typeface="Times New Roman"/>
            </a:endParaRPr>
          </a:p>
          <a:p>
            <a:pPr marL="0" lvl="0" indent="0" algn="l" rtl="0">
              <a:spcBef>
                <a:spcPts val="1200"/>
              </a:spcBef>
              <a:spcAft>
                <a:spcPts val="0"/>
              </a:spcAft>
              <a:buNone/>
            </a:pPr>
            <a:r>
              <a:rPr lang="en" sz="1100">
                <a:solidFill>
                  <a:srgbClr val="FFFFFF"/>
                </a:solidFill>
                <a:latin typeface="Arial"/>
                <a:ea typeface="Arial"/>
                <a:cs typeface="Arial"/>
                <a:sym typeface="Arial"/>
              </a:rPr>
              <a:t>Local jurisdictions can enact ordinances that:</a:t>
            </a:r>
            <a:endParaRPr sz="1100">
              <a:solidFill>
                <a:srgbClr val="FFFFFF"/>
              </a:solidFill>
              <a:latin typeface="Arial"/>
              <a:ea typeface="Arial"/>
              <a:cs typeface="Arial"/>
              <a:sym typeface="Arial"/>
            </a:endParaRPr>
          </a:p>
          <a:p>
            <a:pPr marL="457200" lvl="0" indent="-298450" algn="l" rtl="0">
              <a:spcBef>
                <a:spcPts val="1200"/>
              </a:spcBef>
              <a:spcAft>
                <a:spcPts val="0"/>
              </a:spcAft>
              <a:buClr>
                <a:srgbClr val="FFFFFF"/>
              </a:buClr>
              <a:buSzPts val="1100"/>
              <a:buFont typeface="Arial"/>
              <a:buChar char="●"/>
            </a:pPr>
            <a:r>
              <a:rPr lang="en" sz="1100">
                <a:solidFill>
                  <a:srgbClr val="FFFFFF"/>
                </a:solidFill>
                <a:latin typeface="Arial"/>
                <a:ea typeface="Arial"/>
                <a:cs typeface="Arial"/>
                <a:sym typeface="Arial"/>
              </a:rPr>
              <a:t>exempt certain types of schools from the 500’ distance requirement</a:t>
            </a:r>
            <a:endParaRPr sz="1100">
              <a:solidFill>
                <a:srgbClr val="FFFFFF"/>
              </a:solidFill>
              <a:latin typeface="Arial"/>
              <a:ea typeface="Arial"/>
              <a:cs typeface="Arial"/>
              <a:sym typeface="Arial"/>
            </a:endParaRPr>
          </a:p>
          <a:p>
            <a:pPr marL="457200" lvl="0" indent="-298450" algn="l" rtl="0">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allow distances less than 500’ </a:t>
            </a:r>
            <a:endParaRPr sz="1100">
              <a:solidFill>
                <a:srgbClr val="FFFFFF"/>
              </a:solidFill>
              <a:latin typeface="Arial"/>
              <a:ea typeface="Arial"/>
              <a:cs typeface="Arial"/>
              <a:sym typeface="Arial"/>
            </a:endParaRPr>
          </a:p>
          <a:p>
            <a:pPr marL="457200" lvl="0" indent="-298450" algn="l" rtl="0">
              <a:spcBef>
                <a:spcPts val="0"/>
              </a:spcBef>
              <a:spcAft>
                <a:spcPts val="0"/>
              </a:spcAft>
              <a:buClr>
                <a:srgbClr val="FFFFFF"/>
              </a:buClr>
              <a:buSzPts val="1100"/>
              <a:buFont typeface="Arial"/>
              <a:buChar char="●"/>
            </a:pPr>
            <a:r>
              <a:rPr lang="en" sz="1100" b="1">
                <a:solidFill>
                  <a:srgbClr val="FFFFFF"/>
                </a:solidFill>
                <a:latin typeface="Arial"/>
                <a:ea typeface="Arial"/>
                <a:cs typeface="Arial"/>
                <a:sym typeface="Arial"/>
              </a:rPr>
              <a:t>allow greater than 500’ from a school and other facilities</a:t>
            </a:r>
            <a:endParaRPr sz="1100" b="1">
              <a:solidFill>
                <a:srgbClr val="FFFFFF"/>
              </a:solidFill>
              <a:latin typeface="Arial"/>
              <a:ea typeface="Arial"/>
              <a:cs typeface="Arial"/>
              <a:sym typeface="Arial"/>
            </a:endParaRPr>
          </a:p>
          <a:p>
            <a:pPr marL="0" lvl="0" indent="0" algn="l" rtl="0">
              <a:lnSpc>
                <a:spcPct val="100000"/>
              </a:lnSpc>
              <a:spcBef>
                <a:spcPts val="1200"/>
              </a:spcBef>
              <a:spcAft>
                <a:spcPts val="1600"/>
              </a:spcAft>
              <a:buNone/>
            </a:pP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5"/>
          <p:cNvSpPr txBox="1">
            <a:spLocks noGrp="1"/>
          </p:cNvSpPr>
          <p:nvPr>
            <p:ph type="body" idx="1"/>
          </p:nvPr>
        </p:nvSpPr>
        <p:spPr>
          <a:xfrm>
            <a:off x="4832750" y="980400"/>
            <a:ext cx="4033800" cy="181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dk1"/>
                </a:solidFill>
              </a:rPr>
              <a:t>Advertising</a:t>
            </a:r>
            <a:endParaRPr sz="3000">
              <a:solidFill>
                <a:schemeClr val="dk1"/>
              </a:solidFill>
            </a:endParaRPr>
          </a:p>
          <a:p>
            <a:pPr marL="0" lvl="0" indent="0" algn="l" rtl="0">
              <a:spcBef>
                <a:spcPts val="1600"/>
              </a:spcBef>
              <a:spcAft>
                <a:spcPts val="0"/>
              </a:spcAft>
              <a:buClr>
                <a:schemeClr val="dk2"/>
              </a:buClr>
              <a:buSzPts val="1100"/>
              <a:buFont typeface="Arial"/>
              <a:buNone/>
            </a:pPr>
            <a:r>
              <a:rPr lang="en" sz="1500"/>
              <a:t>Retailers who sell</a:t>
            </a:r>
            <a:r>
              <a:rPr lang="en" sz="1500" b="1"/>
              <a:t> </a:t>
            </a:r>
            <a:r>
              <a:rPr lang="en" sz="1500"/>
              <a:t>electronic smoking devices (ESDs) cannot advertise or promote ESDs in a way that is visible from outside the store.</a:t>
            </a:r>
            <a:endParaRPr sz="1500">
              <a:latin typeface="Arial"/>
              <a:ea typeface="Arial"/>
              <a:cs typeface="Arial"/>
              <a:sym typeface="Arial"/>
            </a:endParaRPr>
          </a:p>
          <a:p>
            <a:pPr marL="0" lvl="0" indent="0" algn="l" rtl="0">
              <a:spcBef>
                <a:spcPts val="1600"/>
              </a:spcBef>
              <a:spcAft>
                <a:spcPts val="0"/>
              </a:spcAft>
              <a:buClr>
                <a:schemeClr val="dk2"/>
              </a:buClr>
              <a:buSzPts val="1100"/>
              <a:buFont typeface="Arial"/>
              <a:buNone/>
            </a:pPr>
            <a:endParaRPr sz="1100">
              <a:latin typeface="Arial"/>
              <a:ea typeface="Arial"/>
              <a:cs typeface="Arial"/>
              <a:sym typeface="Arial"/>
            </a:endParaRPr>
          </a:p>
          <a:p>
            <a:pPr marL="0" lvl="0" indent="0" algn="l" rtl="0">
              <a:spcBef>
                <a:spcPts val="1600"/>
              </a:spcBef>
              <a:spcAft>
                <a:spcPts val="0"/>
              </a:spcAft>
              <a:buClr>
                <a:schemeClr val="dk2"/>
              </a:buClr>
              <a:buSzPts val="1100"/>
              <a:buFont typeface="Arial"/>
              <a:buNone/>
            </a:pPr>
            <a:endParaRPr sz="1100">
              <a:latin typeface="Arial"/>
              <a:ea typeface="Arial"/>
              <a:cs typeface="Arial"/>
              <a:sym typeface="Arial"/>
            </a:endParaRPr>
          </a:p>
          <a:p>
            <a:pPr marL="0" lvl="0" indent="0" algn="l" rtl="0">
              <a:spcBef>
                <a:spcPts val="1600"/>
              </a:spcBef>
              <a:spcAft>
                <a:spcPts val="1600"/>
              </a:spcAft>
              <a:buClr>
                <a:schemeClr val="dk2"/>
              </a:buClr>
              <a:buSzPts val="1100"/>
              <a:buFont typeface="Arial"/>
              <a:buNone/>
            </a:pPr>
            <a:endParaRPr sz="1800">
              <a:solidFill>
                <a:srgbClr val="000000"/>
              </a:solidFill>
            </a:endParaRPr>
          </a:p>
        </p:txBody>
      </p:sp>
      <p:pic>
        <p:nvPicPr>
          <p:cNvPr id="168" name="Google Shape;168;p25"/>
          <p:cNvPicPr preferRelativeResize="0"/>
          <p:nvPr/>
        </p:nvPicPr>
        <p:blipFill>
          <a:blip r:embed="rId3">
            <a:alphaModFix/>
          </a:blip>
          <a:stretch>
            <a:fillRect/>
          </a:stretch>
        </p:blipFill>
        <p:spPr>
          <a:xfrm>
            <a:off x="974400" y="703625"/>
            <a:ext cx="3109719" cy="4146300"/>
          </a:xfrm>
          <a:prstGeom prst="rect">
            <a:avLst/>
          </a:prstGeom>
          <a:noFill/>
          <a:ln>
            <a:noFill/>
          </a:ln>
        </p:spPr>
      </p:pic>
      <p:pic>
        <p:nvPicPr>
          <p:cNvPr id="169" name="Google Shape;169;p25"/>
          <p:cNvPicPr preferRelativeResize="0"/>
          <p:nvPr/>
        </p:nvPicPr>
        <p:blipFill>
          <a:blip r:embed="rId4">
            <a:alphaModFix/>
          </a:blip>
          <a:stretch>
            <a:fillRect/>
          </a:stretch>
        </p:blipFill>
        <p:spPr>
          <a:xfrm>
            <a:off x="4832750" y="2090300"/>
            <a:ext cx="2069724" cy="2759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6"/>
          <p:cNvSpPr txBox="1">
            <a:spLocks noGrp="1"/>
          </p:cNvSpPr>
          <p:nvPr>
            <p:ph type="subTitle" idx="1"/>
          </p:nvPr>
        </p:nvSpPr>
        <p:spPr>
          <a:xfrm>
            <a:off x="198325" y="3681600"/>
            <a:ext cx="4138800" cy="761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chemeClr val="dk1"/>
                </a:solidFill>
              </a:rPr>
              <a:t>Shipment and Delivery</a:t>
            </a:r>
            <a:endParaRPr sz="3000" b="1">
              <a:solidFill>
                <a:schemeClr val="dk1"/>
              </a:solidFill>
            </a:endParaRPr>
          </a:p>
          <a:p>
            <a:pPr marL="0" lvl="0" indent="0" algn="l" rtl="0">
              <a:lnSpc>
                <a:spcPct val="115000"/>
              </a:lnSpc>
              <a:spcBef>
                <a:spcPts val="1600"/>
              </a:spcBef>
              <a:spcAft>
                <a:spcPts val="0"/>
              </a:spcAft>
              <a:buNone/>
            </a:pPr>
            <a:r>
              <a:rPr lang="en" sz="1400"/>
              <a:t>Direct </a:t>
            </a:r>
            <a:r>
              <a:rPr lang="en" sz="1400" b="1"/>
              <a:t>shipment</a:t>
            </a:r>
            <a:r>
              <a:rPr lang="en" sz="1400"/>
              <a:t> of cigarettes, tobacco products or nicotine products is not allowed in Colorado except for cigars and pipe tobacco to persons over 21.</a:t>
            </a:r>
            <a:endParaRPr sz="1400"/>
          </a:p>
          <a:p>
            <a:pPr marL="0" lvl="0" indent="0" algn="l" rtl="0">
              <a:lnSpc>
                <a:spcPct val="115000"/>
              </a:lnSpc>
              <a:spcBef>
                <a:spcPts val="1600"/>
              </a:spcBef>
              <a:spcAft>
                <a:spcPts val="0"/>
              </a:spcAft>
              <a:buNone/>
            </a:pPr>
            <a:r>
              <a:rPr lang="en" sz="1400"/>
              <a:t>Direct </a:t>
            </a:r>
            <a:r>
              <a:rPr lang="en" sz="1400" b="1"/>
              <a:t>delivery</a:t>
            </a:r>
            <a:r>
              <a:rPr lang="en" sz="1400"/>
              <a:t> of cigarettes, tobacco products or nicotine products is by state licensed retailers to consumers is allowed if the delivery is not to another retailer and ID is checked.</a:t>
            </a:r>
            <a:endParaRPr sz="1400"/>
          </a:p>
          <a:p>
            <a:pPr marL="0" lvl="0" indent="0" algn="l" rtl="0">
              <a:lnSpc>
                <a:spcPct val="115000"/>
              </a:lnSpc>
              <a:spcBef>
                <a:spcPts val="1600"/>
              </a:spcBef>
              <a:spcAft>
                <a:spcPts val="0"/>
              </a:spcAft>
              <a:buNone/>
            </a:pPr>
            <a:endParaRPr sz="1100">
              <a:latin typeface="Arial"/>
              <a:ea typeface="Arial"/>
              <a:cs typeface="Arial"/>
              <a:sym typeface="Arial"/>
            </a:endParaRPr>
          </a:p>
          <a:p>
            <a:pPr marL="0" lvl="0" indent="0" algn="l" rtl="0">
              <a:lnSpc>
                <a:spcPct val="115000"/>
              </a:lnSpc>
              <a:spcBef>
                <a:spcPts val="1600"/>
              </a:spcBef>
              <a:spcAft>
                <a:spcPts val="0"/>
              </a:spcAft>
              <a:buNone/>
            </a:pPr>
            <a:endParaRPr sz="1100">
              <a:latin typeface="Arial"/>
              <a:ea typeface="Arial"/>
              <a:cs typeface="Arial"/>
              <a:sym typeface="Arial"/>
            </a:endParaRPr>
          </a:p>
          <a:p>
            <a:pPr marL="0" lvl="0" indent="0" algn="l" rtl="0">
              <a:lnSpc>
                <a:spcPct val="115000"/>
              </a:lnSpc>
              <a:spcBef>
                <a:spcPts val="1600"/>
              </a:spcBef>
              <a:spcAft>
                <a:spcPts val="0"/>
              </a:spcAft>
              <a:buNone/>
            </a:pPr>
            <a:endParaRPr sz="1100">
              <a:latin typeface="Arial"/>
              <a:ea typeface="Arial"/>
              <a:cs typeface="Arial"/>
              <a:sym typeface="Arial"/>
            </a:endParaRPr>
          </a:p>
          <a:p>
            <a:pPr marL="0" lvl="0" indent="0" algn="l" rtl="0">
              <a:lnSpc>
                <a:spcPct val="115000"/>
              </a:lnSpc>
              <a:spcBef>
                <a:spcPts val="1600"/>
              </a:spcBef>
              <a:spcAft>
                <a:spcPts val="0"/>
              </a:spcAft>
              <a:buNone/>
            </a:pPr>
            <a:endParaRPr sz="1100">
              <a:latin typeface="Arial"/>
              <a:ea typeface="Arial"/>
              <a:cs typeface="Arial"/>
              <a:sym typeface="Arial"/>
            </a:endParaRPr>
          </a:p>
          <a:p>
            <a:pPr marL="0" lvl="0" indent="0" algn="l" rtl="0">
              <a:lnSpc>
                <a:spcPct val="115000"/>
              </a:lnSpc>
              <a:spcBef>
                <a:spcPts val="1200"/>
              </a:spcBef>
              <a:spcAft>
                <a:spcPts val="0"/>
              </a:spcAft>
              <a:buNone/>
            </a:pPr>
            <a:endParaRPr sz="1400"/>
          </a:p>
          <a:p>
            <a:pPr marL="0" lvl="0" indent="0" algn="l" rtl="0">
              <a:lnSpc>
                <a:spcPct val="115000"/>
              </a:lnSpc>
              <a:spcBef>
                <a:spcPts val="1600"/>
              </a:spcBef>
              <a:spcAft>
                <a:spcPts val="0"/>
              </a:spcAft>
              <a:buNone/>
            </a:pPr>
            <a:endParaRPr sz="1100">
              <a:latin typeface="Arial"/>
              <a:ea typeface="Arial"/>
              <a:cs typeface="Arial"/>
              <a:sym typeface="Arial"/>
            </a:endParaRPr>
          </a:p>
          <a:p>
            <a:pPr marL="0" lvl="0" indent="0" algn="l" rtl="0">
              <a:lnSpc>
                <a:spcPct val="115000"/>
              </a:lnSpc>
              <a:spcBef>
                <a:spcPts val="1600"/>
              </a:spcBef>
              <a:spcAft>
                <a:spcPts val="0"/>
              </a:spcAft>
              <a:buNone/>
            </a:pPr>
            <a:endParaRPr sz="1100">
              <a:latin typeface="Arial"/>
              <a:ea typeface="Arial"/>
              <a:cs typeface="Arial"/>
              <a:sym typeface="Arial"/>
            </a:endParaRPr>
          </a:p>
          <a:p>
            <a:pPr marL="0" lvl="0" indent="0" algn="l" rtl="0">
              <a:lnSpc>
                <a:spcPct val="115000"/>
              </a:lnSpc>
              <a:spcBef>
                <a:spcPts val="1600"/>
              </a:spcBef>
              <a:spcAft>
                <a:spcPts val="0"/>
              </a:spcAft>
              <a:buNone/>
            </a:pPr>
            <a:endParaRPr sz="1100">
              <a:latin typeface="Arial"/>
              <a:ea typeface="Arial"/>
              <a:cs typeface="Arial"/>
              <a:sym typeface="Arial"/>
            </a:endParaRPr>
          </a:p>
          <a:p>
            <a:pPr marL="0" lvl="0" indent="0" algn="l" rtl="0">
              <a:lnSpc>
                <a:spcPct val="115000"/>
              </a:lnSpc>
              <a:spcBef>
                <a:spcPts val="1200"/>
              </a:spcBef>
              <a:spcAft>
                <a:spcPts val="0"/>
              </a:spcAft>
              <a:buClr>
                <a:schemeClr val="dk2"/>
              </a:buClr>
              <a:buSzPts val="1100"/>
              <a:buFont typeface="Arial"/>
              <a:buNone/>
            </a:pPr>
            <a:endParaRPr sz="1800"/>
          </a:p>
          <a:p>
            <a:pPr marL="0" lvl="0" indent="0" algn="l" rtl="0">
              <a:lnSpc>
                <a:spcPct val="115000"/>
              </a:lnSpc>
              <a:spcBef>
                <a:spcPts val="1600"/>
              </a:spcBef>
              <a:spcAft>
                <a:spcPts val="1600"/>
              </a:spcAft>
              <a:buNone/>
            </a:pPr>
            <a:endParaRPr sz="1800"/>
          </a:p>
        </p:txBody>
      </p:sp>
      <p:pic>
        <p:nvPicPr>
          <p:cNvPr id="175" name="Google Shape;175;p26"/>
          <p:cNvPicPr preferRelativeResize="0"/>
          <p:nvPr/>
        </p:nvPicPr>
        <p:blipFill>
          <a:blip r:embed="rId3">
            <a:alphaModFix/>
          </a:blip>
          <a:stretch>
            <a:fillRect/>
          </a:stretch>
        </p:blipFill>
        <p:spPr>
          <a:xfrm>
            <a:off x="4689625" y="343800"/>
            <a:ext cx="4303826" cy="2869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9"/>
        <p:cNvGrpSpPr/>
        <p:nvPr/>
      </p:nvGrpSpPr>
      <p:grpSpPr>
        <a:xfrm>
          <a:off x="0" y="0"/>
          <a:ext cx="0" cy="0"/>
          <a:chOff x="0" y="0"/>
          <a:chExt cx="0" cy="0"/>
        </a:xfrm>
      </p:grpSpPr>
      <p:pic>
        <p:nvPicPr>
          <p:cNvPr id="180" name="Google Shape;180;p27"/>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81" name="Google Shape;181;p27"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82" name="Google Shape;182;p27"/>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Raleway"/>
                <a:ea typeface="Raleway"/>
                <a:cs typeface="Raleway"/>
                <a:sym typeface="Raleway"/>
              </a:rPr>
              <a:t>County Powers</a:t>
            </a:r>
            <a:endParaRPr sz="3000" b="1">
              <a:solidFill>
                <a:schemeClr val="lt2"/>
              </a:solidFill>
              <a:latin typeface="Raleway"/>
              <a:ea typeface="Raleway"/>
              <a:cs typeface="Raleway"/>
              <a:sym typeface="Raleway"/>
            </a:endParaRPr>
          </a:p>
        </p:txBody>
      </p:sp>
      <p:sp>
        <p:nvSpPr>
          <p:cNvPr id="183" name="Google Shape;183;p27"/>
          <p:cNvSpPr txBox="1">
            <a:spLocks noGrp="1"/>
          </p:cNvSpPr>
          <p:nvPr>
            <p:ph type="body" idx="4294967295"/>
          </p:nvPr>
        </p:nvSpPr>
        <p:spPr>
          <a:xfrm>
            <a:off x="2855550" y="1139450"/>
            <a:ext cx="34329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aleway"/>
              <a:ea typeface="Raleway"/>
              <a:cs typeface="Raleway"/>
              <a:sym typeface="Raleway"/>
            </a:endParaRPr>
          </a:p>
          <a:p>
            <a:pPr marL="0" lvl="0" indent="0" algn="l" rtl="0">
              <a:spcBef>
                <a:spcPts val="1600"/>
              </a:spcBef>
              <a:spcAft>
                <a:spcPts val="0"/>
              </a:spcAft>
              <a:buNone/>
            </a:pPr>
            <a:endParaRPr sz="1200">
              <a:latin typeface="Raleway"/>
              <a:ea typeface="Raleway"/>
              <a:cs typeface="Raleway"/>
              <a:sym typeface="Raleway"/>
            </a:endParaRPr>
          </a:p>
          <a:p>
            <a:pPr marL="0" lvl="0" indent="0" algn="l" rtl="0">
              <a:spcBef>
                <a:spcPts val="1600"/>
              </a:spcBef>
              <a:spcAft>
                <a:spcPts val="1600"/>
              </a:spcAft>
              <a:buNone/>
            </a:pPr>
            <a:r>
              <a:rPr lang="en" sz="1400">
                <a:latin typeface="Raleway"/>
                <a:ea typeface="Raleway"/>
                <a:cs typeface="Raleway"/>
                <a:sym typeface="Raleway"/>
              </a:rPr>
              <a:t>Boards of County Commissioners are authorized to license or otherwise regulate the sale of cigarettes, tobacco products or nicotine products to persons under 21 years of age.</a:t>
            </a:r>
            <a:endParaRPr sz="1400">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304125" y="1061150"/>
            <a:ext cx="3919200" cy="363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b="0">
                <a:solidFill>
                  <a:schemeClr val="dk2"/>
                </a:solidFill>
                <a:latin typeface="Lato"/>
                <a:ea typeface="Lato"/>
                <a:cs typeface="Lato"/>
                <a:sym typeface="Lato"/>
              </a:rPr>
              <a:t>Contingent upon fees collected by the state, two compliance checks will be conducted annually at each licensed location.  </a:t>
            </a:r>
            <a:endParaRPr sz="1600" b="0">
              <a:solidFill>
                <a:schemeClr val="dk2"/>
              </a:solidFill>
              <a:latin typeface="Lato"/>
              <a:ea typeface="Lato"/>
              <a:cs typeface="Lato"/>
              <a:sym typeface="Lato"/>
            </a:endParaRPr>
          </a:p>
          <a:p>
            <a:pPr marL="0" lvl="0" indent="0" algn="l" rtl="0">
              <a:spcBef>
                <a:spcPts val="0"/>
              </a:spcBef>
              <a:spcAft>
                <a:spcPts val="0"/>
              </a:spcAft>
              <a:buNone/>
            </a:pPr>
            <a:endParaRPr sz="1600" b="0">
              <a:solidFill>
                <a:schemeClr val="dk2"/>
              </a:solidFill>
              <a:latin typeface="Lato"/>
              <a:ea typeface="Lato"/>
              <a:cs typeface="Lato"/>
              <a:sym typeface="Lato"/>
            </a:endParaRPr>
          </a:p>
          <a:p>
            <a:pPr marL="0" lvl="0" indent="0" algn="l" rtl="0">
              <a:spcBef>
                <a:spcPts val="0"/>
              </a:spcBef>
              <a:spcAft>
                <a:spcPts val="0"/>
              </a:spcAft>
              <a:buNone/>
            </a:pPr>
            <a:r>
              <a:rPr lang="en" sz="1600" b="0">
                <a:solidFill>
                  <a:schemeClr val="dk2"/>
                </a:solidFill>
                <a:latin typeface="Lato"/>
                <a:ea typeface="Lato"/>
                <a:cs typeface="Lato"/>
                <a:sym typeface="Lato"/>
              </a:rPr>
              <a:t>If adequate fees are not collected the number of annual compliance checks will be determined by federal law.</a:t>
            </a:r>
            <a:endParaRPr sz="1600" b="0">
              <a:solidFill>
                <a:schemeClr val="dk2"/>
              </a:solidFill>
              <a:latin typeface="Lato"/>
              <a:ea typeface="Lato"/>
              <a:cs typeface="Lato"/>
              <a:sym typeface="Lato"/>
            </a:endParaRPr>
          </a:p>
          <a:p>
            <a:pPr marL="0" lvl="0" indent="0" algn="l" rtl="0">
              <a:spcBef>
                <a:spcPts val="0"/>
              </a:spcBef>
              <a:spcAft>
                <a:spcPts val="0"/>
              </a:spcAft>
              <a:buClr>
                <a:schemeClr val="dk2"/>
              </a:buClr>
              <a:buSzPts val="1100"/>
              <a:buFont typeface="Arial"/>
              <a:buNone/>
            </a:pPr>
            <a:endParaRPr sz="1100" b="0">
              <a:solidFill>
                <a:schemeClr val="dk2"/>
              </a:solidFill>
              <a:latin typeface="Arial"/>
              <a:ea typeface="Arial"/>
              <a:cs typeface="Arial"/>
              <a:sym typeface="Arial"/>
            </a:endParaRPr>
          </a:p>
          <a:p>
            <a:pPr marL="0" lvl="0" indent="0" algn="l" rtl="0">
              <a:lnSpc>
                <a:spcPct val="115000"/>
              </a:lnSpc>
              <a:spcBef>
                <a:spcPts val="1200"/>
              </a:spcBef>
              <a:spcAft>
                <a:spcPts val="0"/>
              </a:spcAft>
              <a:buClr>
                <a:schemeClr val="dk2"/>
              </a:buClr>
              <a:buSzPts val="1100"/>
              <a:buFont typeface="Arial"/>
              <a:buNone/>
            </a:pPr>
            <a:endParaRPr sz="1100" b="0">
              <a:solidFill>
                <a:schemeClr val="dk2"/>
              </a:solidFill>
              <a:latin typeface="Arial"/>
              <a:ea typeface="Arial"/>
              <a:cs typeface="Arial"/>
              <a:sym typeface="Arial"/>
            </a:endParaRPr>
          </a:p>
          <a:p>
            <a:pPr marL="0" lvl="0" indent="0" algn="l" rtl="0">
              <a:spcBef>
                <a:spcPts val="1200"/>
              </a:spcBef>
              <a:spcAft>
                <a:spcPts val="0"/>
              </a:spcAft>
              <a:buNone/>
            </a:pPr>
            <a:endParaRPr sz="3400">
              <a:solidFill>
                <a:schemeClr val="lt2"/>
              </a:solidFill>
            </a:endParaRPr>
          </a:p>
        </p:txBody>
      </p:sp>
      <p:grpSp>
        <p:nvGrpSpPr>
          <p:cNvPr id="189" name="Google Shape;189;p28"/>
          <p:cNvGrpSpPr/>
          <p:nvPr/>
        </p:nvGrpSpPr>
        <p:grpSpPr>
          <a:xfrm>
            <a:off x="6781388" y="2464035"/>
            <a:ext cx="2212050" cy="2537076"/>
            <a:chOff x="6803275" y="395363"/>
            <a:chExt cx="2212050" cy="2537076"/>
          </a:xfrm>
        </p:grpSpPr>
        <p:pic>
          <p:nvPicPr>
            <p:cNvPr id="190" name="Google Shape;190;p28"/>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91" name="Google Shape;191;p28"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92" name="Google Shape;192;p28"/>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latin typeface="Raleway"/>
                <a:ea typeface="Raleway"/>
                <a:cs typeface="Raleway"/>
                <a:sym typeface="Raleway"/>
              </a:endParaRPr>
            </a:p>
            <a:p>
              <a:pPr marL="0" lvl="0" indent="0" algn="l" rtl="0">
                <a:spcBef>
                  <a:spcPts val="800"/>
                </a:spcBef>
                <a:spcAft>
                  <a:spcPts val="800"/>
                </a:spcAft>
                <a:buNone/>
              </a:pPr>
              <a:r>
                <a:rPr lang="en" sz="1200">
                  <a:solidFill>
                    <a:schemeClr val="dk2"/>
                  </a:solidFill>
                  <a:latin typeface="Raleway"/>
                  <a:ea typeface="Raleway"/>
                  <a:cs typeface="Raleway"/>
                  <a:sym typeface="Raleway"/>
                </a:rPr>
                <a:t>The Division will maintain and publish on the Department of Revenue’s website the business names and addresses of state licensed retailers.  </a:t>
              </a:r>
              <a:endParaRPr b="1">
                <a:solidFill>
                  <a:schemeClr val="dk1"/>
                </a:solidFill>
                <a:latin typeface="Raleway"/>
                <a:ea typeface="Raleway"/>
                <a:cs typeface="Raleway"/>
                <a:sym typeface="Raleway"/>
              </a:endParaRPr>
            </a:p>
          </p:txBody>
        </p:sp>
      </p:grpSp>
      <p:sp>
        <p:nvSpPr>
          <p:cNvPr id="193" name="Google Shape;193;p28"/>
          <p:cNvSpPr txBox="1"/>
          <p:nvPr/>
        </p:nvSpPr>
        <p:spPr>
          <a:xfrm>
            <a:off x="700775" y="258175"/>
            <a:ext cx="3000000" cy="80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000" b="1">
                <a:solidFill>
                  <a:schemeClr val="dk1"/>
                </a:solidFill>
                <a:latin typeface="Lato"/>
                <a:ea typeface="Lato"/>
                <a:cs typeface="Lato"/>
                <a:sym typeface="Lato"/>
              </a:rPr>
              <a:t>Compliance </a:t>
            </a:r>
            <a:endParaRPr/>
          </a:p>
        </p:txBody>
      </p:sp>
      <p:sp>
        <p:nvSpPr>
          <p:cNvPr id="194" name="Google Shape;194;p28"/>
          <p:cNvSpPr txBox="1"/>
          <p:nvPr/>
        </p:nvSpPr>
        <p:spPr>
          <a:xfrm>
            <a:off x="4892275" y="258175"/>
            <a:ext cx="40452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000" b="1">
                <a:solidFill>
                  <a:srgbClr val="FFFFFF"/>
                </a:solidFill>
                <a:latin typeface="Lato"/>
                <a:ea typeface="Lato"/>
                <a:cs typeface="Lato"/>
                <a:sym typeface="Lato"/>
              </a:rPr>
              <a:t>Recheck for Violations</a:t>
            </a:r>
            <a:endParaRPr>
              <a:solidFill>
                <a:srgbClr val="FFFFFF"/>
              </a:solidFill>
            </a:endParaRPr>
          </a:p>
        </p:txBody>
      </p:sp>
      <p:sp>
        <p:nvSpPr>
          <p:cNvPr id="195" name="Google Shape;195;p28"/>
          <p:cNvSpPr txBox="1">
            <a:spLocks noGrp="1"/>
          </p:cNvSpPr>
          <p:nvPr>
            <p:ph type="title"/>
          </p:nvPr>
        </p:nvSpPr>
        <p:spPr>
          <a:xfrm>
            <a:off x="4892275" y="1285925"/>
            <a:ext cx="4045200" cy="17643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600" b="0">
                <a:solidFill>
                  <a:srgbClr val="FFFFFF"/>
                </a:solidFill>
                <a:latin typeface="Lato"/>
                <a:ea typeface="Lato"/>
                <a:cs typeface="Lato"/>
                <a:sym typeface="Lato"/>
              </a:rPr>
              <a:t>Compliance check violations require a re-check of the retailer for compliance within three to six months.</a:t>
            </a:r>
            <a:endParaRPr sz="1600" b="0">
              <a:solidFill>
                <a:srgbClr val="FFFFFF"/>
              </a:solidFill>
              <a:latin typeface="Lato"/>
              <a:ea typeface="Lato"/>
              <a:cs typeface="Lato"/>
              <a:sym typeface="Lato"/>
            </a:endParaRPr>
          </a:p>
          <a:p>
            <a:pPr marL="0" lvl="0" indent="0" algn="l" rtl="0">
              <a:lnSpc>
                <a:spcPct val="115000"/>
              </a:lnSpc>
              <a:spcBef>
                <a:spcPts val="0"/>
              </a:spcBef>
              <a:spcAft>
                <a:spcPts val="0"/>
              </a:spcAft>
              <a:buNone/>
            </a:pPr>
            <a:endParaRPr sz="1100" b="0">
              <a:solidFill>
                <a:schemeClr val="dk2"/>
              </a:solidFill>
              <a:latin typeface="Arial"/>
              <a:ea typeface="Arial"/>
              <a:cs typeface="Arial"/>
              <a:sym typeface="Arial"/>
            </a:endParaRPr>
          </a:p>
          <a:p>
            <a:pPr marL="0" lvl="0" indent="0" algn="l" rtl="0">
              <a:spcBef>
                <a:spcPts val="0"/>
              </a:spcBef>
              <a:spcAft>
                <a:spcPts val="0"/>
              </a:spcAft>
              <a:buNone/>
            </a:pPr>
            <a:endParaRPr sz="1100" b="0">
              <a:solidFill>
                <a:schemeClr val="dk2"/>
              </a:solidFill>
              <a:latin typeface="Arial"/>
              <a:ea typeface="Arial"/>
              <a:cs typeface="Arial"/>
              <a:sym typeface="Arial"/>
            </a:endParaRPr>
          </a:p>
          <a:p>
            <a:pPr marL="0" lvl="0" indent="0" algn="l" rtl="0">
              <a:lnSpc>
                <a:spcPct val="115000"/>
              </a:lnSpc>
              <a:spcBef>
                <a:spcPts val="1200"/>
              </a:spcBef>
              <a:spcAft>
                <a:spcPts val="0"/>
              </a:spcAft>
              <a:buNone/>
            </a:pPr>
            <a:endParaRPr sz="1100" b="0">
              <a:solidFill>
                <a:schemeClr val="dk2"/>
              </a:solidFill>
              <a:latin typeface="Arial"/>
              <a:ea typeface="Arial"/>
              <a:cs typeface="Arial"/>
              <a:sym typeface="Arial"/>
            </a:endParaRPr>
          </a:p>
          <a:p>
            <a:pPr marL="0" lvl="0" indent="0" algn="l" rtl="0">
              <a:spcBef>
                <a:spcPts val="1200"/>
              </a:spcBef>
              <a:spcAft>
                <a:spcPts val="0"/>
              </a:spcAft>
              <a:buNone/>
            </a:pPr>
            <a:endParaRPr sz="3400">
              <a:solidFill>
                <a:schemeClr val="l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Retailer Penalties - </a:t>
            </a:r>
            <a:r>
              <a:rPr lang="en" sz="1800"/>
              <a:t>Sale of cigarettes, tobacco products or nicotine products to persons under 21</a:t>
            </a:r>
            <a:endParaRPr sz="4000">
              <a:solidFill>
                <a:schemeClr val="lt2"/>
              </a:solidFill>
            </a:endParaRPr>
          </a:p>
        </p:txBody>
      </p:sp>
      <p:graphicFrame>
        <p:nvGraphicFramePr>
          <p:cNvPr id="201" name="Google Shape;201;p29"/>
          <p:cNvGraphicFramePr/>
          <p:nvPr/>
        </p:nvGraphicFramePr>
        <p:xfrm>
          <a:off x="952500" y="1624650"/>
          <a:ext cx="7239000" cy="3200280"/>
        </p:xfrm>
        <a:graphic>
          <a:graphicData uri="http://schemas.openxmlformats.org/drawingml/2006/table">
            <a:tbl>
              <a:tblPr>
                <a:noFill/>
                <a:tableStyleId>{A6C847B6-4EAF-4CBB-BDE3-86391A66725F}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Clr>
                          <a:schemeClr val="dk2"/>
                        </a:buClr>
                        <a:buSzPts val="1100"/>
                        <a:buFont typeface="Arial"/>
                        <a:buNone/>
                      </a:pPr>
                      <a:r>
                        <a:rPr lang="en" sz="1800" b="1">
                          <a:solidFill>
                            <a:schemeClr val="dk1"/>
                          </a:solidFill>
                          <a:latin typeface="Raleway"/>
                          <a:ea typeface="Raleway"/>
                          <a:cs typeface="Raleway"/>
                          <a:sym typeface="Raleway"/>
                        </a:rPr>
                        <a:t>1st violation within 24 mos.</a:t>
                      </a:r>
                      <a:endParaRPr/>
                    </a:p>
                  </a:txBody>
                  <a:tcPr marL="91425" marR="91425" marT="91425" marB="91425"/>
                </a:tc>
                <a:tc>
                  <a:txBody>
                    <a:bodyPr/>
                    <a:lstStyle/>
                    <a:p>
                      <a:pPr marL="0" lvl="0" indent="0" algn="l" rtl="0">
                        <a:spcBef>
                          <a:spcPts val="0"/>
                        </a:spcBef>
                        <a:spcAft>
                          <a:spcPts val="0"/>
                        </a:spcAft>
                        <a:buNone/>
                      </a:pPr>
                      <a:r>
                        <a:rPr lang="en" sz="1800">
                          <a:latin typeface="Raleway"/>
                          <a:ea typeface="Raleway"/>
                          <a:cs typeface="Raleway"/>
                          <a:sym typeface="Raleway"/>
                        </a:rPr>
                        <a:t>$250-500</a:t>
                      </a:r>
                      <a:endParaRPr sz="1800">
                        <a:latin typeface="Raleway"/>
                        <a:ea typeface="Raleway"/>
                        <a:cs typeface="Raleway"/>
                        <a:sym typeface="Raleway"/>
                      </a:endParaRPr>
                    </a:p>
                    <a:p>
                      <a:pPr marL="0" lvl="0" indent="0" algn="l" rtl="0">
                        <a:spcBef>
                          <a:spcPts val="0"/>
                        </a:spcBef>
                        <a:spcAft>
                          <a:spcPts val="0"/>
                        </a:spcAft>
                        <a:buNone/>
                      </a:pPr>
                      <a:endParaRPr sz="1800">
                        <a:latin typeface="Raleway"/>
                        <a:ea typeface="Raleway"/>
                        <a:cs typeface="Raleway"/>
                        <a:sym typeface="Raleway"/>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2"/>
                        </a:buClr>
                        <a:buSzPts val="1100"/>
                        <a:buFont typeface="Arial"/>
                        <a:buNone/>
                      </a:pPr>
                      <a:r>
                        <a:rPr lang="en" sz="1800" b="1">
                          <a:solidFill>
                            <a:schemeClr val="dk1"/>
                          </a:solidFill>
                          <a:latin typeface="Raleway"/>
                          <a:ea typeface="Raleway"/>
                          <a:cs typeface="Raleway"/>
                          <a:sym typeface="Raleway"/>
                        </a:rPr>
                        <a:t>2nd violation within 24 mos.</a:t>
                      </a:r>
                      <a:endParaRPr/>
                    </a:p>
                  </a:txBody>
                  <a:tcPr marL="91425" marR="91425" marT="91425" marB="91425"/>
                </a:tc>
                <a:tc>
                  <a:txBody>
                    <a:bodyPr/>
                    <a:lstStyle/>
                    <a:p>
                      <a:pPr marL="0" lvl="0" indent="0" algn="l" rtl="0">
                        <a:spcBef>
                          <a:spcPts val="0"/>
                        </a:spcBef>
                        <a:spcAft>
                          <a:spcPts val="0"/>
                        </a:spcAft>
                        <a:buNone/>
                      </a:pPr>
                      <a:r>
                        <a:rPr lang="en" sz="1800">
                          <a:latin typeface="Raleway"/>
                          <a:ea typeface="Raleway"/>
                          <a:cs typeface="Raleway"/>
                          <a:sym typeface="Raleway"/>
                        </a:rPr>
                        <a:t>$500-750 and 7 day suspension of sales</a:t>
                      </a:r>
                      <a:endParaRPr sz="1800">
                        <a:latin typeface="Raleway"/>
                        <a:ea typeface="Raleway"/>
                        <a:cs typeface="Raleway"/>
                        <a:sym typeface="Raleway"/>
                      </a:endParaRPr>
                    </a:p>
                    <a:p>
                      <a:pPr marL="0" lvl="0" indent="0" algn="l" rtl="0">
                        <a:spcBef>
                          <a:spcPts val="0"/>
                        </a:spcBef>
                        <a:spcAft>
                          <a:spcPts val="0"/>
                        </a:spcAft>
                        <a:buNone/>
                      </a:pPr>
                      <a:endParaRPr sz="1800">
                        <a:latin typeface="Raleway"/>
                        <a:ea typeface="Raleway"/>
                        <a:cs typeface="Raleway"/>
                        <a:sym typeface="Ralew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2"/>
                        </a:buClr>
                        <a:buSzPts val="1100"/>
                        <a:buFont typeface="Arial"/>
                        <a:buNone/>
                      </a:pPr>
                      <a:r>
                        <a:rPr lang="en" sz="1800" b="1">
                          <a:solidFill>
                            <a:schemeClr val="dk1"/>
                          </a:solidFill>
                          <a:latin typeface="Raleway"/>
                          <a:ea typeface="Raleway"/>
                          <a:cs typeface="Raleway"/>
                          <a:sym typeface="Raleway"/>
                        </a:rPr>
                        <a:t>3rd violation within 24 mos.</a:t>
                      </a:r>
                      <a:endParaRPr/>
                    </a:p>
                  </a:txBody>
                  <a:tcPr marL="91425" marR="91425" marT="91425" marB="91425"/>
                </a:tc>
                <a:tc>
                  <a:txBody>
                    <a:bodyPr/>
                    <a:lstStyle/>
                    <a:p>
                      <a:pPr marL="0" lvl="0" indent="0" algn="l" rtl="0">
                        <a:spcBef>
                          <a:spcPts val="0"/>
                        </a:spcBef>
                        <a:spcAft>
                          <a:spcPts val="0"/>
                        </a:spcAft>
                        <a:buNone/>
                      </a:pPr>
                      <a:r>
                        <a:rPr lang="en" sz="1800">
                          <a:latin typeface="Raleway"/>
                          <a:ea typeface="Raleway"/>
                          <a:cs typeface="Raleway"/>
                          <a:sym typeface="Raleway"/>
                        </a:rPr>
                        <a:t>$750-1000 and 30 day suspension of sales</a:t>
                      </a:r>
                      <a:endParaRPr sz="1800">
                        <a:latin typeface="Raleway"/>
                        <a:ea typeface="Raleway"/>
                        <a:cs typeface="Raleway"/>
                        <a:sym typeface="Raleway"/>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2"/>
                        </a:buClr>
                        <a:buSzPts val="1100"/>
                        <a:buFont typeface="Arial"/>
                        <a:buNone/>
                      </a:pPr>
                      <a:r>
                        <a:rPr lang="en" sz="1800" b="1">
                          <a:solidFill>
                            <a:schemeClr val="dk1"/>
                          </a:solidFill>
                          <a:latin typeface="Raleway"/>
                          <a:ea typeface="Raleway"/>
                          <a:cs typeface="Raleway"/>
                          <a:sym typeface="Raleway"/>
                        </a:rPr>
                        <a:t>4th violation within 24 mos.</a:t>
                      </a:r>
                      <a:endParaRPr/>
                    </a:p>
                  </a:txBody>
                  <a:tcPr marL="91425" marR="91425" marT="91425" marB="91425"/>
                </a:tc>
                <a:tc>
                  <a:txBody>
                    <a:bodyPr/>
                    <a:lstStyle/>
                    <a:p>
                      <a:pPr marL="0" lvl="0" indent="0" algn="l" rtl="0">
                        <a:spcBef>
                          <a:spcPts val="0"/>
                        </a:spcBef>
                        <a:spcAft>
                          <a:spcPts val="0"/>
                        </a:spcAft>
                        <a:buNone/>
                      </a:pPr>
                      <a:r>
                        <a:rPr lang="en" sz="1800">
                          <a:latin typeface="Raleway"/>
                          <a:ea typeface="Raleway"/>
                          <a:cs typeface="Raleway"/>
                          <a:sym typeface="Raleway"/>
                        </a:rPr>
                        <a:t>$1,000-15,000 and up to 3 year suspension of sales</a:t>
                      </a:r>
                      <a:endParaRPr sz="1800">
                        <a:latin typeface="Raleway"/>
                        <a:ea typeface="Raleway"/>
                        <a:cs typeface="Raleway"/>
                        <a:sym typeface="Raleway"/>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0"/>
        <p:cNvGrpSpPr/>
        <p:nvPr/>
      </p:nvGrpSpPr>
      <p:grpSpPr>
        <a:xfrm>
          <a:off x="0" y="0"/>
          <a:ext cx="0" cy="0"/>
          <a:chOff x="0" y="0"/>
          <a:chExt cx="0" cy="0"/>
        </a:xfrm>
      </p:grpSpPr>
      <p:pic>
        <p:nvPicPr>
          <p:cNvPr id="211" name="Google Shape;211;p31"/>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212" name="Google Shape;212;p31"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213" name="Google Shape;213;p31"/>
          <p:cNvSpPr txBox="1"/>
          <p:nvPr/>
        </p:nvSpPr>
        <p:spPr>
          <a:xfrm>
            <a:off x="2928975" y="3083222"/>
            <a:ext cx="34329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chemeClr val="lt2"/>
                </a:solidFill>
                <a:latin typeface="Raleway"/>
                <a:ea typeface="Raleway"/>
                <a:cs typeface="Raleway"/>
                <a:sym typeface="Raleway"/>
              </a:rPr>
              <a:t>Contact your Colorado School of Public Health Technical Assistance Provider</a:t>
            </a:r>
            <a:endParaRPr sz="3000" b="1">
              <a:solidFill>
                <a:schemeClr val="lt2"/>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256200" y="301850"/>
            <a:ext cx="86316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state license is required for all cigarettes, tobacco products or nicotine product retailers beginning </a:t>
            </a:r>
            <a:endParaRPr/>
          </a:p>
          <a:p>
            <a:pPr marL="0" lvl="0" indent="0" algn="l" rtl="0">
              <a:spcBef>
                <a:spcPts val="0"/>
              </a:spcBef>
              <a:spcAft>
                <a:spcPts val="0"/>
              </a:spcAft>
              <a:buNone/>
            </a:pPr>
            <a:r>
              <a:rPr lang="en"/>
              <a:t>July 1, 2021.</a:t>
            </a:r>
            <a:endParaRPr>
              <a:solidFill>
                <a:schemeClr val="accent5"/>
              </a:solidFill>
            </a:endParaRPr>
          </a:p>
        </p:txBody>
      </p:sp>
      <p:grpSp>
        <p:nvGrpSpPr>
          <p:cNvPr id="79" name="Google Shape;79;p14"/>
          <p:cNvGrpSpPr/>
          <p:nvPr/>
        </p:nvGrpSpPr>
        <p:grpSpPr>
          <a:xfrm>
            <a:off x="6781388" y="2636116"/>
            <a:ext cx="2212050" cy="2537076"/>
            <a:chOff x="6803275" y="395363"/>
            <a:chExt cx="2212050" cy="2537076"/>
          </a:xfrm>
        </p:grpSpPr>
        <p:pic>
          <p:nvPicPr>
            <p:cNvPr id="80" name="Google Shape;80;p14"/>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81" name="Google Shape;81;p14"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82" name="Google Shape;82;p14"/>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800"/>
                </a:spcAft>
                <a:buNone/>
              </a:pPr>
              <a:endParaRPr sz="1200" b="1">
                <a:solidFill>
                  <a:schemeClr val="dk2"/>
                </a:solidFill>
                <a:latin typeface="Raleway"/>
                <a:ea typeface="Raleway"/>
                <a:cs typeface="Raleway"/>
                <a:sym typeface="Raleway"/>
              </a:endParaRPr>
            </a:p>
          </p:txBody>
        </p:sp>
      </p:grpSp>
      <p:pic>
        <p:nvPicPr>
          <p:cNvPr id="83" name="Google Shape;83;p14"/>
          <p:cNvPicPr preferRelativeResize="0"/>
          <p:nvPr/>
        </p:nvPicPr>
        <p:blipFill rotWithShape="1">
          <a:blip r:embed="rId5">
            <a:alphaModFix/>
          </a:blip>
          <a:srcRect l="28527" t="18522" r="25835" b="23358"/>
          <a:stretch/>
        </p:blipFill>
        <p:spPr>
          <a:xfrm>
            <a:off x="6989875" y="2973525"/>
            <a:ext cx="1862038" cy="1862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idx="4294967295"/>
          </p:nvPr>
        </p:nvSpPr>
        <p:spPr>
          <a:xfrm>
            <a:off x="568350" y="712150"/>
            <a:ext cx="8007300" cy="7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chemeClr val="dk1"/>
                </a:solidFill>
              </a:rPr>
              <a:t>Department of Revenue (DOR) </a:t>
            </a:r>
            <a:endParaRPr sz="3600">
              <a:solidFill>
                <a:schemeClr val="dk1"/>
              </a:solidFill>
            </a:endParaRPr>
          </a:p>
          <a:p>
            <a:pPr marL="0" lvl="0" indent="0" algn="ctr" rtl="0">
              <a:spcBef>
                <a:spcPts val="1600"/>
              </a:spcBef>
              <a:spcAft>
                <a:spcPts val="1600"/>
              </a:spcAft>
              <a:buNone/>
            </a:pPr>
            <a:r>
              <a:rPr lang="en" sz="3600">
                <a:solidFill>
                  <a:schemeClr val="dk1"/>
                </a:solidFill>
              </a:rPr>
              <a:t>and Rule Making</a:t>
            </a:r>
            <a:endParaRPr sz="2400"/>
          </a:p>
        </p:txBody>
      </p:sp>
      <p:sp>
        <p:nvSpPr>
          <p:cNvPr id="89" name="Google Shape;89;p15"/>
          <p:cNvSpPr txBox="1">
            <a:spLocks noGrp="1"/>
          </p:cNvSpPr>
          <p:nvPr>
            <p:ph type="title" idx="4294967295"/>
          </p:nvPr>
        </p:nvSpPr>
        <p:spPr>
          <a:xfrm>
            <a:off x="1552430" y="2378373"/>
            <a:ext cx="5706900" cy="1448276"/>
          </a:xfrm>
          <a:prstGeom prst="rect">
            <a:avLst/>
          </a:prstGeom>
        </p:spPr>
        <p:txBody>
          <a:bodyPr spcFirstLastPara="1" wrap="square" lIns="91425" tIns="91425" rIns="91425" bIns="91425" anchor="t" anchorCtr="0">
            <a:noAutofit/>
          </a:bodyPr>
          <a:lstStyle/>
          <a:p>
            <a:pPr marL="114300" lvl="0" algn="l" rtl="0">
              <a:lnSpc>
                <a:spcPct val="115000"/>
              </a:lnSpc>
              <a:spcBef>
                <a:spcPts val="0"/>
              </a:spcBef>
              <a:spcAft>
                <a:spcPts val="0"/>
              </a:spcAft>
              <a:buSzPts val="1800"/>
            </a:pPr>
            <a:r>
              <a:rPr lang="en" sz="1800" b="0" dirty="0">
                <a:latin typeface="Lato"/>
                <a:ea typeface="Lato"/>
                <a:cs typeface="Lato"/>
                <a:sym typeface="Lato"/>
              </a:rPr>
              <a:t>Legislatures set broad policy mandates by passing statutes then agencies create the more detailed regulations through rule making.</a:t>
            </a:r>
            <a:br>
              <a:rPr lang="en" sz="1800" b="0" dirty="0">
                <a:latin typeface="Lato"/>
                <a:ea typeface="Lato"/>
                <a:cs typeface="Lato"/>
                <a:sym typeface="Lato"/>
              </a:rPr>
            </a:br>
            <a:br>
              <a:rPr lang="en" sz="1800" b="0" dirty="0">
                <a:latin typeface="Lato"/>
                <a:ea typeface="Lato"/>
                <a:cs typeface="Lato"/>
                <a:sym typeface="Lato"/>
              </a:rPr>
            </a:br>
            <a:endParaRPr sz="1800" b="0" dirty="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283100" y="712150"/>
            <a:ext cx="8620500" cy="10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a license cost?</a:t>
            </a:r>
            <a:endParaRPr/>
          </a:p>
        </p:txBody>
      </p:sp>
      <p:sp>
        <p:nvSpPr>
          <p:cNvPr id="95" name="Google Shape;95;p16"/>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3210432" y="1988900"/>
            <a:ext cx="2629500" cy="2244900"/>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6049089" y="1988900"/>
            <a:ext cx="2629500" cy="2244900"/>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txBox="1">
            <a:spLocks noGrp="1"/>
          </p:cNvSpPr>
          <p:nvPr>
            <p:ph type="title"/>
          </p:nvPr>
        </p:nvSpPr>
        <p:spPr>
          <a:xfrm>
            <a:off x="612527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100"/>
              <a:t>May increase up to $600 if statewide compliance rate drops below 90%</a:t>
            </a:r>
            <a:endParaRPr sz="1400" b="0">
              <a:solidFill>
                <a:schemeClr val="lt1"/>
              </a:solidFill>
            </a:endParaRPr>
          </a:p>
        </p:txBody>
      </p:sp>
      <p:sp>
        <p:nvSpPr>
          <p:cNvPr id="99" name="Google Shape;99;p16"/>
          <p:cNvSpPr txBox="1">
            <a:spLocks noGrp="1"/>
          </p:cNvSpPr>
          <p:nvPr>
            <p:ph type="title"/>
          </p:nvPr>
        </p:nvSpPr>
        <p:spPr>
          <a:xfrm>
            <a:off x="44797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100"/>
              <a:t>Not to exceed $400</a:t>
            </a:r>
            <a:endParaRPr sz="1400">
              <a:solidFill>
                <a:schemeClr val="lt1"/>
              </a:solidFill>
            </a:endParaRPr>
          </a:p>
        </p:txBody>
      </p:sp>
      <p:sp>
        <p:nvSpPr>
          <p:cNvPr id="100" name="Google Shape;100;p16"/>
          <p:cNvSpPr txBox="1">
            <a:spLocks noGrp="1"/>
          </p:cNvSpPr>
          <p:nvPr>
            <p:ph type="title"/>
          </p:nvPr>
        </p:nvSpPr>
        <p:spPr>
          <a:xfrm>
            <a:off x="328662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100"/>
              <a:t>Large-operators may qualify for a special license to be determined by the Division.</a:t>
            </a:r>
            <a:endParaRPr sz="1400" b="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4"/>
        <p:cNvGrpSpPr/>
        <p:nvPr/>
      </p:nvGrpSpPr>
      <p:grpSpPr>
        <a:xfrm>
          <a:off x="0" y="0"/>
          <a:ext cx="0" cy="0"/>
          <a:chOff x="0" y="0"/>
          <a:chExt cx="0" cy="0"/>
        </a:xfrm>
      </p:grpSpPr>
      <p:pic>
        <p:nvPicPr>
          <p:cNvPr id="105" name="Google Shape;105;p17"/>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06" name="Google Shape;106;p17"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07" name="Google Shape;107;p17"/>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dirty="0">
                <a:solidFill>
                  <a:schemeClr val="lt2"/>
                </a:solidFill>
                <a:latin typeface="Raleway"/>
                <a:ea typeface="Raleway"/>
                <a:cs typeface="Raleway"/>
                <a:sym typeface="Raleway"/>
              </a:rPr>
              <a:t>Key Provisions</a:t>
            </a:r>
            <a:endParaRPr sz="3000" b="1" dirty="0">
              <a:solidFill>
                <a:schemeClr val="lt2"/>
              </a:solidFill>
              <a:latin typeface="Raleway"/>
              <a:ea typeface="Raleway"/>
              <a:cs typeface="Raleway"/>
              <a:sym typeface="Raleway"/>
            </a:endParaRPr>
          </a:p>
        </p:txBody>
      </p:sp>
      <p:sp>
        <p:nvSpPr>
          <p:cNvPr id="108" name="Google Shape;108;p17"/>
          <p:cNvSpPr txBox="1">
            <a:spLocks noGrp="1"/>
          </p:cNvSpPr>
          <p:nvPr>
            <p:ph type="body" idx="4294967295"/>
          </p:nvPr>
        </p:nvSpPr>
        <p:spPr>
          <a:xfrm>
            <a:off x="2855550" y="1377480"/>
            <a:ext cx="3432900" cy="3327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Valid for one year</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Non-transferrable</a:t>
            </a:r>
            <a:endParaRPr sz="1200">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Must be displayed at all times</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Requires coordination between state and local authority for:</a:t>
            </a:r>
            <a:endParaRPr sz="1400" b="1">
              <a:solidFill>
                <a:schemeClr val="dk1"/>
              </a:solidFill>
              <a:latin typeface="Raleway"/>
              <a:ea typeface="Raleway"/>
              <a:cs typeface="Raleway"/>
              <a:sym typeface="Raleway"/>
            </a:endParaRPr>
          </a:p>
          <a:p>
            <a:pPr marL="457200" lvl="0" indent="0" algn="l" rtl="0">
              <a:spcBef>
                <a:spcPts val="1000"/>
              </a:spcBef>
              <a:spcAft>
                <a:spcPts val="0"/>
              </a:spcAft>
              <a:buNone/>
            </a:pPr>
            <a:r>
              <a:rPr lang="en" sz="1100">
                <a:latin typeface="Raleway"/>
                <a:ea typeface="Raleway"/>
                <a:cs typeface="Raleway"/>
                <a:sym typeface="Raleway"/>
              </a:rPr>
              <a:t>Compliance checks and complaint resolutions.</a:t>
            </a:r>
            <a:endParaRPr sz="1100">
              <a:latin typeface="Raleway"/>
              <a:ea typeface="Raleway"/>
              <a:cs typeface="Raleway"/>
              <a:sym typeface="Raleway"/>
            </a:endParaRPr>
          </a:p>
          <a:p>
            <a:pPr marL="457200" lvl="0" indent="0" algn="l" rtl="0">
              <a:spcBef>
                <a:spcPts val="1000"/>
              </a:spcBef>
              <a:spcAft>
                <a:spcPts val="0"/>
              </a:spcAft>
              <a:buNone/>
            </a:pPr>
            <a:r>
              <a:rPr lang="en" sz="1100">
                <a:latin typeface="Raleway"/>
                <a:ea typeface="Raleway"/>
                <a:cs typeface="Raleway"/>
                <a:sym typeface="Raleway"/>
              </a:rPr>
              <a:t>Annual renewal date.</a:t>
            </a:r>
            <a:endParaRPr sz="1100">
              <a:latin typeface="Raleway"/>
              <a:ea typeface="Raleway"/>
              <a:cs typeface="Raleway"/>
              <a:sym typeface="Raleway"/>
            </a:endParaRPr>
          </a:p>
          <a:p>
            <a:pPr marL="457200" lvl="0" indent="0" algn="l" rtl="0">
              <a:spcBef>
                <a:spcPts val="1000"/>
              </a:spcBef>
              <a:spcAft>
                <a:spcPts val="0"/>
              </a:spcAft>
              <a:buNone/>
            </a:pPr>
            <a:r>
              <a:rPr lang="en" sz="1100">
                <a:latin typeface="Raleway"/>
                <a:ea typeface="Raleway"/>
                <a:cs typeface="Raleway"/>
                <a:sym typeface="Raleway"/>
              </a:rPr>
              <a:t>Sharing of information.</a:t>
            </a:r>
            <a:endParaRPr sz="1100">
              <a:latin typeface="Raleway"/>
              <a:ea typeface="Raleway"/>
              <a:cs typeface="Raleway"/>
              <a:sym typeface="Raleway"/>
            </a:endParaRPr>
          </a:p>
          <a:p>
            <a:pPr marL="457200" lvl="0" indent="0" algn="l" rtl="0">
              <a:spcBef>
                <a:spcPts val="1000"/>
              </a:spcBef>
              <a:spcAft>
                <a:spcPts val="0"/>
              </a:spcAft>
              <a:buNone/>
            </a:pPr>
            <a:r>
              <a:rPr lang="en" sz="1100">
                <a:latin typeface="Raleway"/>
                <a:ea typeface="Raleway"/>
                <a:cs typeface="Raleway"/>
                <a:sym typeface="Raleway"/>
              </a:rPr>
              <a:t>Suspension and revocation of local law results in same for state law.</a:t>
            </a:r>
            <a:endParaRPr sz="1100">
              <a:latin typeface="Raleway"/>
              <a:ea typeface="Raleway"/>
              <a:cs typeface="Raleway"/>
              <a:sym typeface="Raleway"/>
            </a:endParaRPr>
          </a:p>
          <a:p>
            <a:pPr marL="457200" lvl="0" indent="-317500" algn="l" rtl="0">
              <a:spcBef>
                <a:spcPts val="1000"/>
              </a:spcBef>
              <a:spcAft>
                <a:spcPts val="1000"/>
              </a:spcAft>
              <a:buClr>
                <a:schemeClr val="dk1"/>
              </a:buClr>
              <a:buSzPts val="1400"/>
              <a:buFont typeface="Raleway"/>
              <a:buChar char="➔"/>
            </a:pPr>
            <a:br>
              <a:rPr lang="en" sz="1400">
                <a:latin typeface="Raleway"/>
                <a:ea typeface="Raleway"/>
                <a:cs typeface="Raleway"/>
                <a:sym typeface="Raleway"/>
              </a:rPr>
            </a:br>
            <a:endParaRPr sz="1200">
              <a:solidFill>
                <a:schemeClr val="dk2"/>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8"/>
          <p:cNvSpPr txBox="1">
            <a:spLocks noGrp="1"/>
          </p:cNvSpPr>
          <p:nvPr>
            <p:ph type="body" idx="1"/>
          </p:nvPr>
        </p:nvSpPr>
        <p:spPr>
          <a:xfrm>
            <a:off x="2410112" y="1595776"/>
            <a:ext cx="6321600" cy="300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chemeClr val="dk1"/>
                </a:solidFill>
              </a:rPr>
              <a:t>Minimum Legal Sales Age (MLSA)</a:t>
            </a:r>
            <a:endParaRPr sz="3000">
              <a:solidFill>
                <a:schemeClr val="dk1"/>
              </a:solidFill>
            </a:endParaRPr>
          </a:p>
          <a:p>
            <a:pPr marL="0" lvl="0" indent="0" algn="l" rtl="0">
              <a:spcBef>
                <a:spcPts val="1600"/>
              </a:spcBef>
              <a:spcAft>
                <a:spcPts val="1600"/>
              </a:spcAft>
              <a:buClr>
                <a:schemeClr val="dk2"/>
              </a:buClr>
              <a:buSzPts val="1100"/>
              <a:buFont typeface="Arial"/>
              <a:buNone/>
            </a:pPr>
            <a:r>
              <a:rPr lang="en">
                <a:solidFill>
                  <a:srgbClr val="000000"/>
                </a:solidFill>
              </a:rPr>
              <a:t>Raised from 18 to 21.</a:t>
            </a:r>
            <a:endParaRPr sz="1800">
              <a:solidFill>
                <a:srgbClr val="000000"/>
              </a:solidFill>
            </a:endParaRPr>
          </a:p>
        </p:txBody>
      </p:sp>
      <p:sp>
        <p:nvSpPr>
          <p:cNvPr id="114" name="Google Shape;114;p1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Provisions</a:t>
            </a:r>
            <a:endParaRPr/>
          </a:p>
        </p:txBody>
      </p:sp>
      <p:pic>
        <p:nvPicPr>
          <p:cNvPr id="115" name="Google Shape;115;p18"/>
          <p:cNvPicPr preferRelativeResize="0"/>
          <p:nvPr/>
        </p:nvPicPr>
        <p:blipFill>
          <a:blip r:embed="rId3">
            <a:alphaModFix/>
          </a:blip>
          <a:stretch>
            <a:fillRect/>
          </a:stretch>
        </p:blipFill>
        <p:spPr>
          <a:xfrm>
            <a:off x="152400" y="1363750"/>
            <a:ext cx="2105313" cy="21053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body" idx="1"/>
          </p:nvPr>
        </p:nvSpPr>
        <p:spPr>
          <a:xfrm>
            <a:off x="2410112" y="1595776"/>
            <a:ext cx="6321600" cy="300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chemeClr val="dk1"/>
                </a:solidFill>
              </a:rPr>
              <a:t>Minor in Possession Removed</a:t>
            </a:r>
            <a:endParaRPr sz="3000">
              <a:solidFill>
                <a:schemeClr val="dk1"/>
              </a:solidFill>
            </a:endParaRPr>
          </a:p>
          <a:p>
            <a:pPr marL="0" lvl="0" indent="0" algn="l" rtl="0">
              <a:spcBef>
                <a:spcPts val="1600"/>
              </a:spcBef>
              <a:spcAft>
                <a:spcPts val="0"/>
              </a:spcAft>
              <a:buClr>
                <a:schemeClr val="dk2"/>
              </a:buClr>
              <a:buSzPts val="1100"/>
              <a:buFont typeface="Arial"/>
              <a:buNone/>
            </a:pPr>
            <a:endParaRPr sz="1100">
              <a:latin typeface="Arial"/>
              <a:ea typeface="Arial"/>
              <a:cs typeface="Arial"/>
              <a:sym typeface="Arial"/>
            </a:endParaRPr>
          </a:p>
          <a:p>
            <a:pPr marL="0" lvl="0" indent="0" algn="l" rtl="0">
              <a:spcBef>
                <a:spcPts val="1600"/>
              </a:spcBef>
              <a:spcAft>
                <a:spcPts val="1600"/>
              </a:spcAft>
              <a:buClr>
                <a:schemeClr val="dk2"/>
              </a:buClr>
              <a:buSzPts val="1100"/>
              <a:buFont typeface="Arial"/>
              <a:buNone/>
            </a:pPr>
            <a:endParaRPr>
              <a:solidFill>
                <a:srgbClr val="000000"/>
              </a:solidFill>
            </a:endParaRPr>
          </a:p>
        </p:txBody>
      </p:sp>
      <p:sp>
        <p:nvSpPr>
          <p:cNvPr id="121" name="Google Shape;121;p1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Provisions</a:t>
            </a:r>
            <a:endParaRPr/>
          </a:p>
        </p:txBody>
      </p:sp>
      <p:sp>
        <p:nvSpPr>
          <p:cNvPr id="122" name="Google Shape;122;p19"/>
          <p:cNvSpPr txBox="1"/>
          <p:nvPr/>
        </p:nvSpPr>
        <p:spPr>
          <a:xfrm>
            <a:off x="312262" y="1910700"/>
            <a:ext cx="1785600" cy="74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latin typeface="Lato"/>
                <a:ea typeface="Lato"/>
                <a:cs typeface="Lato"/>
                <a:sym typeface="Lato"/>
              </a:rPr>
              <a:t>MIP</a:t>
            </a:r>
            <a:endParaRPr sz="6000" b="1">
              <a:latin typeface="Lato"/>
              <a:ea typeface="Lato"/>
              <a:cs typeface="Lato"/>
              <a:sym typeface="Lato"/>
            </a:endParaRPr>
          </a:p>
        </p:txBody>
      </p:sp>
      <p:pic>
        <p:nvPicPr>
          <p:cNvPr id="123" name="Google Shape;123;p19"/>
          <p:cNvPicPr preferRelativeResize="0"/>
          <p:nvPr/>
        </p:nvPicPr>
        <p:blipFill>
          <a:blip r:embed="rId3">
            <a:alphaModFix/>
          </a:blip>
          <a:stretch>
            <a:fillRect/>
          </a:stretch>
        </p:blipFill>
        <p:spPr>
          <a:xfrm>
            <a:off x="152400" y="1363750"/>
            <a:ext cx="2105313" cy="21053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283099" y="712150"/>
            <a:ext cx="86223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Under 21?</a:t>
            </a:r>
            <a:r>
              <a:rPr lang="en"/>
              <a:t> No entry into tobacco shops including vape shops and cigar bars.</a:t>
            </a:r>
            <a:endParaRPr/>
          </a:p>
          <a:p>
            <a:pPr marL="0" lvl="0" indent="0" algn="l" rtl="0">
              <a:spcBef>
                <a:spcPts val="1000"/>
              </a:spcBef>
              <a:spcAft>
                <a:spcPts val="1000"/>
              </a:spcAft>
              <a:buNone/>
            </a:pPr>
            <a:endParaRPr sz="2400" b="0"/>
          </a:p>
        </p:txBody>
      </p:sp>
      <p:grpSp>
        <p:nvGrpSpPr>
          <p:cNvPr id="129" name="Google Shape;129;p20"/>
          <p:cNvGrpSpPr/>
          <p:nvPr/>
        </p:nvGrpSpPr>
        <p:grpSpPr>
          <a:xfrm>
            <a:off x="7106774" y="2945446"/>
            <a:ext cx="1886215" cy="2055792"/>
            <a:chOff x="6803275" y="395363"/>
            <a:chExt cx="2212050" cy="2537076"/>
          </a:xfrm>
        </p:grpSpPr>
        <p:pic>
          <p:nvPicPr>
            <p:cNvPr id="130" name="Google Shape;130;p20"/>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31" name="Google Shape;131;p20"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32" name="Google Shape;132;p20"/>
            <p:cNvSpPr txBox="1"/>
            <p:nvPr/>
          </p:nvSpPr>
          <p:spPr>
            <a:xfrm>
              <a:off x="6944800" y="684231"/>
              <a:ext cx="1929000" cy="20040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b="1">
                <a:solidFill>
                  <a:schemeClr val="dk1"/>
                </a:solidFill>
                <a:latin typeface="Raleway"/>
                <a:ea typeface="Raleway"/>
                <a:cs typeface="Raleway"/>
                <a:sym typeface="Raleway"/>
              </a:endParaRPr>
            </a:p>
            <a:p>
              <a:pPr marL="0" lvl="0" indent="0" algn="ctr" rtl="0">
                <a:spcBef>
                  <a:spcPts val="800"/>
                </a:spcBef>
                <a:spcAft>
                  <a:spcPts val="0"/>
                </a:spcAft>
                <a:buClr>
                  <a:schemeClr val="dk2"/>
                </a:buClr>
                <a:buSzPts val="1100"/>
                <a:buFont typeface="Arial"/>
                <a:buNone/>
              </a:pPr>
              <a:r>
                <a:rPr lang="en" b="1">
                  <a:solidFill>
                    <a:schemeClr val="dk1"/>
                  </a:solidFill>
                  <a:latin typeface="Raleway"/>
                  <a:ea typeface="Raleway"/>
                  <a:cs typeface="Raleway"/>
                  <a:sym typeface="Raleway"/>
                </a:rPr>
                <a:t>No Entry if </a:t>
              </a:r>
              <a:endParaRPr b="1">
                <a:solidFill>
                  <a:schemeClr val="dk1"/>
                </a:solidFill>
                <a:latin typeface="Raleway"/>
                <a:ea typeface="Raleway"/>
                <a:cs typeface="Raleway"/>
                <a:sym typeface="Raleway"/>
              </a:endParaRPr>
            </a:p>
            <a:p>
              <a:pPr marL="0" lvl="0" indent="0" algn="ctr" rtl="0">
                <a:spcBef>
                  <a:spcPts val="800"/>
                </a:spcBef>
                <a:spcAft>
                  <a:spcPts val="0"/>
                </a:spcAft>
                <a:buClr>
                  <a:schemeClr val="dk2"/>
                </a:buClr>
                <a:buSzPts val="1100"/>
                <a:buFont typeface="Arial"/>
                <a:buNone/>
              </a:pPr>
              <a:r>
                <a:rPr lang="en" b="1">
                  <a:solidFill>
                    <a:schemeClr val="dk1"/>
                  </a:solidFill>
                  <a:latin typeface="Raleway"/>
                  <a:ea typeface="Raleway"/>
                  <a:cs typeface="Raleway"/>
                  <a:sym typeface="Raleway"/>
                </a:rPr>
                <a:t>Under 21!</a:t>
              </a:r>
              <a:endParaRPr b="1">
                <a:solidFill>
                  <a:schemeClr val="dk1"/>
                </a:solidFill>
                <a:latin typeface="Raleway"/>
                <a:ea typeface="Raleway"/>
                <a:cs typeface="Raleway"/>
                <a:sym typeface="Raleway"/>
              </a:endParaRPr>
            </a:p>
            <a:p>
              <a:pPr marL="0" lvl="0" indent="0" algn="l" rtl="0">
                <a:spcBef>
                  <a:spcPts val="800"/>
                </a:spcBef>
                <a:spcAft>
                  <a:spcPts val="800"/>
                </a:spcAft>
                <a:buNone/>
              </a:pPr>
              <a:endParaRPr sz="1200" b="1">
                <a:solidFill>
                  <a:schemeClr val="dk2"/>
                </a:solidFill>
                <a:latin typeface="Raleway"/>
                <a:ea typeface="Raleway"/>
                <a:cs typeface="Raleway"/>
                <a:sym typeface="Raleway"/>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21"/>
          <p:cNvSpPr txBox="1">
            <a:spLocks noGrp="1"/>
          </p:cNvSpPr>
          <p:nvPr>
            <p:ph type="body" idx="1"/>
          </p:nvPr>
        </p:nvSpPr>
        <p:spPr>
          <a:xfrm>
            <a:off x="2410112" y="1595776"/>
            <a:ext cx="6321600" cy="300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chemeClr val="dk1"/>
                </a:solidFill>
              </a:rPr>
              <a:t>Check ID of anyone appearing to be under 50 years of age.</a:t>
            </a:r>
            <a:endParaRPr sz="3000">
              <a:solidFill>
                <a:schemeClr val="dk1"/>
              </a:solidFill>
            </a:endParaRPr>
          </a:p>
          <a:p>
            <a:pPr marL="0" lvl="0" indent="0" algn="l" rtl="0">
              <a:spcBef>
                <a:spcPts val="1600"/>
              </a:spcBef>
              <a:spcAft>
                <a:spcPts val="0"/>
              </a:spcAft>
              <a:buClr>
                <a:schemeClr val="dk2"/>
              </a:buClr>
              <a:buSzPts val="1100"/>
              <a:buFont typeface="Arial"/>
              <a:buNone/>
            </a:pPr>
            <a:endParaRPr sz="1100">
              <a:latin typeface="Arial"/>
              <a:ea typeface="Arial"/>
              <a:cs typeface="Arial"/>
              <a:sym typeface="Arial"/>
            </a:endParaRPr>
          </a:p>
          <a:p>
            <a:pPr marL="0" lvl="0" indent="0" algn="l" rtl="0">
              <a:spcBef>
                <a:spcPts val="1600"/>
              </a:spcBef>
              <a:spcAft>
                <a:spcPts val="1600"/>
              </a:spcAft>
              <a:buClr>
                <a:schemeClr val="dk2"/>
              </a:buClr>
              <a:buSzPts val="1100"/>
              <a:buFont typeface="Arial"/>
              <a:buNone/>
            </a:pPr>
            <a:endParaRPr>
              <a:solidFill>
                <a:srgbClr val="000000"/>
              </a:solidFill>
            </a:endParaRPr>
          </a:p>
        </p:txBody>
      </p:sp>
      <p:sp>
        <p:nvSpPr>
          <p:cNvPr id="138" name="Google Shape;138;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Provisions</a:t>
            </a:r>
            <a:endParaRPr/>
          </a:p>
        </p:txBody>
      </p:sp>
      <p:pic>
        <p:nvPicPr>
          <p:cNvPr id="139" name="Google Shape;139;p21"/>
          <p:cNvPicPr preferRelativeResize="0"/>
          <p:nvPr/>
        </p:nvPicPr>
        <p:blipFill>
          <a:blip r:embed="rId3">
            <a:alphaModFix/>
          </a:blip>
          <a:stretch>
            <a:fillRect/>
          </a:stretch>
        </p:blipFill>
        <p:spPr>
          <a:xfrm>
            <a:off x="278400" y="2726425"/>
            <a:ext cx="2417897" cy="1871752"/>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794</Words>
  <Application>Microsoft Office PowerPoint</Application>
  <PresentationFormat>On-screen Show (16:9)</PresentationFormat>
  <Paragraphs>90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Lato</vt:lpstr>
      <vt:lpstr>Raleway</vt:lpstr>
      <vt:lpstr>Arial</vt:lpstr>
      <vt:lpstr>Times New Roman</vt:lpstr>
      <vt:lpstr>Swiss</vt:lpstr>
      <vt:lpstr>HB20-1001  Concerning Nicotine Product Regulations</vt:lpstr>
      <vt:lpstr>A state license is required for all cigarettes, tobacco products or nicotine product retailers beginning  July 1, 2021.</vt:lpstr>
      <vt:lpstr>Department of Revenue (DOR)  and Rule Making</vt:lpstr>
      <vt:lpstr>What does a license cost?</vt:lpstr>
      <vt:lpstr>PowerPoint Presentation</vt:lpstr>
      <vt:lpstr>Key Provisions</vt:lpstr>
      <vt:lpstr>Key Provisions</vt:lpstr>
      <vt:lpstr>Under 21? No entry into tobacco shops including vape shops and cigar bars. </vt:lpstr>
      <vt:lpstr>Key Provisions</vt:lpstr>
      <vt:lpstr>Vending machines allowed in licensed gaming establishments only.  </vt:lpstr>
      <vt:lpstr>Employees must be 18 to sell and handle cigarettes, tobacco and nicotine products.</vt:lpstr>
      <vt:lpstr>PowerPoint Presentation</vt:lpstr>
      <vt:lpstr>PowerPoint Presentation</vt:lpstr>
      <vt:lpstr>PowerPoint Presentation</vt:lpstr>
      <vt:lpstr>PowerPoint Presentation</vt:lpstr>
      <vt:lpstr>Contingent upon fees collected by the state, two compliance checks will be conducted annually at each licensed location.    If adequate fees are not collected the number of annual compliance checks will be determined by federal law.   </vt:lpstr>
      <vt:lpstr>Retailer Penalties - Sale of cigarettes, tobacco products or nicotine products to persons under 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Tobacco Retail Licensing</dc:title>
  <dc:creator>Tracy Doyle</dc:creator>
  <cp:lastModifiedBy>Tracy Doyle</cp:lastModifiedBy>
  <cp:revision>11</cp:revision>
  <dcterms:modified xsi:type="dcterms:W3CDTF">2020-08-13T14:53:12Z</dcterms:modified>
</cp:coreProperties>
</file>