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Average" panose="020B0604020202020204" charset="0"/>
      <p:regular r:id="rId13"/>
    </p:embeddedFont>
    <p:embeddedFont>
      <p:font typeface="Oswald" panose="020B0604020202020204"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0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c6f980f91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c6f980f9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903dfefac2_2_3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903dfefac2_2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latin typeface="Average"/>
                <a:ea typeface="Average"/>
                <a:cs typeface="Average"/>
                <a:sym typeface="Average"/>
              </a:rPr>
              <a:t>Evidence based local tobacco retail licensing policies can help counter the tobacco industry’s predatory practices that disproportionately affect youth of color (e.g. not including policy language that penalize minors for possession, use, and purchase of tobacco products – also known as PUP laws).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903dfefac2_2_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903dfefac2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latin typeface="Average"/>
                <a:ea typeface="Average"/>
                <a:cs typeface="Average"/>
                <a:sym typeface="Average"/>
              </a:rPr>
              <a:t>Evidence based local tobacco retail licensing policies can help counter the tobacco industry’s predatory practices that disproportionately affect youth of color (e.g. not including policy language that penalize minors for possession, use, and purchase of tobacco products – also known as PUP laws).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903dfefac2_2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903dfefac2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latin typeface="Average"/>
                <a:ea typeface="Average"/>
                <a:cs typeface="Average"/>
                <a:sym typeface="Average"/>
              </a:rPr>
              <a:t>Evidence based local tobacco retail licensing policies can help counter the tobacco industry’s predatory practices that disproportionately affect youth of color (e.g. not including policy language that penalize minors for possession, use, and purchase of tobacco products – also known as PUP laws).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903dfefac2_0_8: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903dfefac2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latin typeface="Average"/>
                <a:ea typeface="Average"/>
                <a:cs typeface="Average"/>
                <a:sym typeface="Average"/>
              </a:rPr>
              <a:t>Evidence based local tobacco retail licensing policies can help counter the tobacco industry’s predatory practices that disproportionately affect youth of color (e.g. not including policy language that penalize minors for possession, use, and purchase of tobacco products – also known as PUP laws).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903dfefac2_2_1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903dfefac2_2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latin typeface="Average"/>
                <a:ea typeface="Average"/>
                <a:cs typeface="Average"/>
                <a:sym typeface="Average"/>
              </a:rPr>
              <a:t>Evidence based local tobacco retail licensing policies can help counter the tobacco industry’s predatory practices that disproportionately affect youth of color (e.g. not including policy language that penalize minors for possession, use, and purchase of tobacco products – also known as PUP laws).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903dfefac2_2_1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903dfefac2_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latin typeface="Average"/>
                <a:ea typeface="Average"/>
                <a:cs typeface="Average"/>
                <a:sym typeface="Average"/>
              </a:rPr>
              <a:t>Evidence based local tobacco retail licensing policies can help counter the tobacco industry’s predatory practices that disproportionately affect youth of color (e.g. not including policy language that penalize minors for possession, use, and purchase of tobacco products – also known as PUP laws).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903dfefac2_2_2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903dfefac2_2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latin typeface="Average"/>
                <a:ea typeface="Average"/>
                <a:cs typeface="Average"/>
                <a:sym typeface="Average"/>
              </a:rPr>
              <a:t>Evidence based local tobacco retail licensing policies can help counter the tobacco industry’s predatory practices that disproportionately affect youth of color (e.g. not including policy language that penalize minors for possession, use, and purchase of tobacco products – also known as PUP laws).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903dfefac2_2_2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903dfefac2_2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latin typeface="Average"/>
                <a:ea typeface="Average"/>
                <a:cs typeface="Average"/>
                <a:sym typeface="Average"/>
              </a:rPr>
              <a:t>Evidence based local tobacco retail licensing policies can help counter the tobacco industry’s predatory practices that disproportionately affect youth of color (e.g. not including policy language that penalize minors for possession, use, and purchase of tobacco products – also known as PUP laws).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903dfefac2_2_3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903dfefac2_2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latin typeface="Average"/>
                <a:ea typeface="Average"/>
                <a:cs typeface="Average"/>
                <a:sym typeface="Average"/>
              </a:rPr>
              <a:t>Evidence based local tobacco retail licensing policies can help counter the tobacco industry’s predatory practices that disproportionately affect youth of color (e.g. not including policy language that penalize minors for possession, use, and purchase of tobacco products – also known as PUP laws).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255275"/>
            <a:ext cx="8520600" cy="18906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Colorado Communities Still Need Local Tobacco Retail Licensing</a:t>
            </a:r>
            <a:endParaRPr/>
          </a:p>
        </p:txBody>
      </p:sp>
      <p:sp>
        <p:nvSpPr>
          <p:cNvPr id="60" name="Google Shape;60;p13"/>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August 2020</a:t>
            </a:r>
            <a:endParaRPr/>
          </a:p>
        </p:txBody>
      </p:sp>
      <p:sp>
        <p:nvSpPr>
          <p:cNvPr id="61" name="Google Shape;61;p13"/>
          <p:cNvSpPr txBox="1"/>
          <p:nvPr/>
        </p:nvSpPr>
        <p:spPr>
          <a:xfrm>
            <a:off x="6005250" y="4551050"/>
            <a:ext cx="2692800" cy="390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Average"/>
              <a:ea typeface="Average"/>
              <a:cs typeface="Average"/>
              <a:sym typeface="Average"/>
            </a:endParaRPr>
          </a:p>
        </p:txBody>
      </p:sp>
      <p:pic>
        <p:nvPicPr>
          <p:cNvPr id="62" name="Google Shape;62;p13"/>
          <p:cNvPicPr preferRelativeResize="0"/>
          <p:nvPr/>
        </p:nvPicPr>
        <p:blipFill>
          <a:blip r:embed="rId3">
            <a:alphaModFix/>
          </a:blip>
          <a:stretch>
            <a:fillRect/>
          </a:stretch>
        </p:blipFill>
        <p:spPr>
          <a:xfrm>
            <a:off x="5035768" y="3967475"/>
            <a:ext cx="3906726" cy="6728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2"/>
          <p:cNvSpPr txBox="1">
            <a:spLocks noGrp="1"/>
          </p:cNvSpPr>
          <p:nvPr>
            <p:ph type="title"/>
          </p:nvPr>
        </p:nvSpPr>
        <p:spPr>
          <a:xfrm>
            <a:off x="297500" y="822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Other Reasons Why Local TRL Still Matters?</a:t>
            </a:r>
            <a:endParaRPr/>
          </a:p>
        </p:txBody>
      </p:sp>
      <p:sp>
        <p:nvSpPr>
          <p:cNvPr id="116" name="Google Shape;116;p22"/>
          <p:cNvSpPr txBox="1"/>
          <p:nvPr/>
        </p:nvSpPr>
        <p:spPr>
          <a:xfrm>
            <a:off x="552050" y="1615750"/>
            <a:ext cx="8011500" cy="289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900">
                <a:solidFill>
                  <a:srgbClr val="FFFFFF"/>
                </a:solidFill>
                <a:latin typeface="Average"/>
                <a:ea typeface="Average"/>
                <a:cs typeface="Average"/>
                <a:sym typeface="Average"/>
              </a:rPr>
              <a:t> </a:t>
            </a: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Build on Strengthens in State and Federal Law</a:t>
            </a:r>
            <a:endParaRPr/>
          </a:p>
        </p:txBody>
      </p:sp>
      <p:sp>
        <p:nvSpPr>
          <p:cNvPr id="68" name="Google Shape;68;p14"/>
          <p:cNvSpPr txBox="1"/>
          <p:nvPr/>
        </p:nvSpPr>
        <p:spPr>
          <a:xfrm>
            <a:off x="552050" y="1615750"/>
            <a:ext cx="8011500" cy="289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900">
                <a:solidFill>
                  <a:srgbClr val="FFFFFF"/>
                </a:solidFill>
                <a:latin typeface="Average"/>
                <a:ea typeface="Average"/>
                <a:cs typeface="Average"/>
                <a:sym typeface="Average"/>
              </a:rPr>
              <a:t> </a:t>
            </a: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Fill Gaps in State and Federal Law</a:t>
            </a:r>
            <a:endParaRPr/>
          </a:p>
        </p:txBody>
      </p:sp>
      <p:sp>
        <p:nvSpPr>
          <p:cNvPr id="74" name="Google Shape;74;p15"/>
          <p:cNvSpPr txBox="1"/>
          <p:nvPr/>
        </p:nvSpPr>
        <p:spPr>
          <a:xfrm>
            <a:off x="552050" y="1615750"/>
            <a:ext cx="8011500" cy="289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900">
                <a:solidFill>
                  <a:srgbClr val="FFFFFF"/>
                </a:solidFill>
                <a:latin typeface="Average"/>
                <a:ea typeface="Average"/>
                <a:cs typeface="Average"/>
                <a:sym typeface="Average"/>
              </a:rPr>
              <a:t> </a:t>
            </a: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Address Equity in Tobacco Control</a:t>
            </a:r>
            <a:endParaRPr/>
          </a:p>
        </p:txBody>
      </p:sp>
      <p:sp>
        <p:nvSpPr>
          <p:cNvPr id="80" name="Google Shape;80;p16"/>
          <p:cNvSpPr txBox="1"/>
          <p:nvPr/>
        </p:nvSpPr>
        <p:spPr>
          <a:xfrm>
            <a:off x="552050" y="1615750"/>
            <a:ext cx="8011500" cy="289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900">
                <a:solidFill>
                  <a:srgbClr val="FFFFFF"/>
                </a:solidFill>
                <a:latin typeface="Average"/>
                <a:ea typeface="Average"/>
                <a:cs typeface="Average"/>
                <a:sym typeface="Average"/>
              </a:rPr>
              <a:t>Inequities often arise when policies single out victims of industry targeting instead of the industries themselves. </a:t>
            </a: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Respond to Emerging Trends</a:t>
            </a:r>
            <a:endParaRPr/>
          </a:p>
        </p:txBody>
      </p:sp>
      <p:sp>
        <p:nvSpPr>
          <p:cNvPr id="86" name="Google Shape;86;p17"/>
          <p:cNvSpPr txBox="1"/>
          <p:nvPr/>
        </p:nvSpPr>
        <p:spPr>
          <a:xfrm>
            <a:off x="552050" y="1615750"/>
            <a:ext cx="8011500" cy="289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900">
                <a:solidFill>
                  <a:srgbClr val="FFFFFF"/>
                </a:solidFill>
                <a:latin typeface="Average"/>
                <a:ea typeface="Average"/>
                <a:cs typeface="Average"/>
                <a:sym typeface="Average"/>
              </a:rPr>
              <a:t> </a:t>
            </a: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Regulate Flavors That Attract Kids</a:t>
            </a:r>
            <a:endParaRPr/>
          </a:p>
        </p:txBody>
      </p:sp>
      <p:sp>
        <p:nvSpPr>
          <p:cNvPr id="92" name="Google Shape;92;p18"/>
          <p:cNvSpPr txBox="1"/>
          <p:nvPr/>
        </p:nvSpPr>
        <p:spPr>
          <a:xfrm>
            <a:off x="552050" y="1615750"/>
            <a:ext cx="8011500" cy="289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900">
                <a:solidFill>
                  <a:srgbClr val="FFFFFF"/>
                </a:solidFill>
                <a:latin typeface="Average"/>
                <a:ea typeface="Average"/>
                <a:cs typeface="Average"/>
                <a:sym typeface="Average"/>
              </a:rPr>
              <a:t> </a:t>
            </a: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Limit Where and How Tobacco is Sold</a:t>
            </a:r>
            <a:endParaRPr/>
          </a:p>
        </p:txBody>
      </p:sp>
      <p:sp>
        <p:nvSpPr>
          <p:cNvPr id="98" name="Google Shape;98;p19"/>
          <p:cNvSpPr txBox="1"/>
          <p:nvPr/>
        </p:nvSpPr>
        <p:spPr>
          <a:xfrm>
            <a:off x="552050" y="1615750"/>
            <a:ext cx="8011500" cy="289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900">
                <a:solidFill>
                  <a:srgbClr val="FFFFFF"/>
                </a:solidFill>
                <a:latin typeface="Average"/>
                <a:ea typeface="Average"/>
                <a:cs typeface="Average"/>
                <a:sym typeface="Average"/>
              </a:rPr>
              <a:t> </a:t>
            </a: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Ensure Equitable Compliance and Enforcement</a:t>
            </a:r>
            <a:endParaRPr/>
          </a:p>
        </p:txBody>
      </p:sp>
      <p:sp>
        <p:nvSpPr>
          <p:cNvPr id="104" name="Google Shape;104;p20"/>
          <p:cNvSpPr txBox="1"/>
          <p:nvPr/>
        </p:nvSpPr>
        <p:spPr>
          <a:xfrm>
            <a:off x="552050" y="1615750"/>
            <a:ext cx="8011500" cy="289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900">
                <a:solidFill>
                  <a:srgbClr val="FFFFFF"/>
                </a:solidFill>
                <a:latin typeface="Average"/>
                <a:ea typeface="Average"/>
                <a:cs typeface="Average"/>
                <a:sym typeface="Average"/>
              </a:rPr>
              <a:t> </a:t>
            </a: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Communicate Communities Commitment to Protect Health</a:t>
            </a:r>
            <a:endParaRPr/>
          </a:p>
        </p:txBody>
      </p:sp>
      <p:sp>
        <p:nvSpPr>
          <p:cNvPr id="110" name="Google Shape;110;p21"/>
          <p:cNvSpPr txBox="1"/>
          <p:nvPr/>
        </p:nvSpPr>
        <p:spPr>
          <a:xfrm>
            <a:off x="552050" y="1615750"/>
            <a:ext cx="8011500" cy="289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900">
                <a:solidFill>
                  <a:srgbClr val="FFFFFF"/>
                </a:solidFill>
                <a:latin typeface="Average"/>
                <a:ea typeface="Average"/>
                <a:cs typeface="Average"/>
                <a:sym typeface="Average"/>
              </a:rPr>
              <a:t> </a:t>
            </a: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a:p>
            <a:pPr marL="0" lvl="0" indent="0" algn="l" rtl="0">
              <a:spcBef>
                <a:spcPts val="0"/>
              </a:spcBef>
              <a:spcAft>
                <a:spcPts val="0"/>
              </a:spcAft>
              <a:buNone/>
            </a:pPr>
            <a:endParaRPr sz="1900">
              <a:solidFill>
                <a:srgbClr val="FFFFFF"/>
              </a:solidFill>
              <a:latin typeface="Average"/>
              <a:ea typeface="Average"/>
              <a:cs typeface="Average"/>
              <a:sym typeface="Average"/>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540</Words>
  <Application>Microsoft Office PowerPoint</Application>
  <PresentationFormat>On-screen Show (16:9)</PresentationFormat>
  <Paragraphs>29</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Average</vt:lpstr>
      <vt:lpstr>Arial</vt:lpstr>
      <vt:lpstr>Oswald</vt:lpstr>
      <vt:lpstr>Slate</vt:lpstr>
      <vt:lpstr>Colorado Communities Still Need Local Tobacco Retail Licensing</vt:lpstr>
      <vt:lpstr>Build on Strengthens in State and Federal Law</vt:lpstr>
      <vt:lpstr>Fill Gaps in State and Federal Law</vt:lpstr>
      <vt:lpstr>Address Equity in Tobacco Control</vt:lpstr>
      <vt:lpstr>Respond to Emerging Trends</vt:lpstr>
      <vt:lpstr>Regulate Flavors That Attract Kids</vt:lpstr>
      <vt:lpstr>Limit Where and How Tobacco is Sold</vt:lpstr>
      <vt:lpstr>Ensure Equitable Compliance and Enforcement</vt:lpstr>
      <vt:lpstr>Communicate Communities Commitment to Protect Health</vt:lpstr>
      <vt:lpstr>Other Reasons Why Local TRL Still Matters?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Colorado Communities Still Need Local Tobacco Retail Licensing</dc:title>
  <dc:creator>Tracy Doyle</dc:creator>
  <cp:lastModifiedBy>Tracy Doyle</cp:lastModifiedBy>
  <cp:revision>1</cp:revision>
  <dcterms:modified xsi:type="dcterms:W3CDTF">2020-08-13T14:31:33Z</dcterms:modified>
</cp:coreProperties>
</file>